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319" r:id="rId4"/>
    <p:sldId id="261" r:id="rId5"/>
    <p:sldId id="258" r:id="rId6"/>
    <p:sldId id="311" r:id="rId7"/>
    <p:sldId id="312" r:id="rId8"/>
    <p:sldId id="313" r:id="rId9"/>
    <p:sldId id="314" r:id="rId10"/>
    <p:sldId id="326" r:id="rId11"/>
    <p:sldId id="316" r:id="rId12"/>
    <p:sldId id="330" r:id="rId13"/>
    <p:sldId id="317" r:id="rId14"/>
    <p:sldId id="318" r:id="rId15"/>
    <p:sldId id="328" r:id="rId16"/>
    <p:sldId id="321" r:id="rId17"/>
    <p:sldId id="322" r:id="rId18"/>
    <p:sldId id="329" r:id="rId19"/>
    <p:sldId id="308" r:id="rId20"/>
    <p:sldId id="310" r:id="rId21"/>
    <p:sldId id="320" r:id="rId22"/>
    <p:sldId id="303" r:id="rId23"/>
  </p:sldIdLst>
  <p:sldSz cx="12192000" cy="6858000"/>
  <p:notesSz cx="6858000" cy="9144000"/>
  <p:embeddedFontLst>
    <p:embeddedFont>
      <p:font typeface="Avenir Next LT Pro" panose="020B0504020202020204" pitchFamily="34" charset="0"/>
      <p:regular r:id="rId25"/>
      <p:bold r:id="rId26"/>
      <p:italic r:id="rId27"/>
      <p:boldItalic r:id="rId28"/>
    </p:embeddedFont>
  </p:embeddedFontLst>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6000"/>
    <a:srgbClr val="C5AF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263" autoAdjust="0"/>
    <p:restoredTop sz="80963" autoAdjust="0"/>
  </p:normalViewPr>
  <p:slideViewPr>
    <p:cSldViewPr snapToGrid="0">
      <p:cViewPr varScale="1">
        <p:scale>
          <a:sx n="89" d="100"/>
          <a:sy n="89" d="100"/>
        </p:scale>
        <p:origin x="147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54" d="100"/>
          <a:sy n="54" d="100"/>
        </p:scale>
        <p:origin x="279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27957-8D2C-486E-8C90-8B73F94A2345}" type="datetimeFigureOut">
              <a:rPr lang="id-ID" smtClean="0"/>
              <a:t>20/04/2026</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F0C46-110B-4EE6-9388-A93E6F31DAC0}" type="slidenum">
              <a:rPr lang="id-ID" smtClean="0"/>
              <a:t>‹#›</a:t>
            </a:fld>
            <a:endParaRPr lang="id-ID"/>
          </a:p>
        </p:txBody>
      </p:sp>
    </p:spTree>
    <p:extLst>
      <p:ext uri="{BB962C8B-B14F-4D97-AF65-F5344CB8AC3E}">
        <p14:creationId xmlns:p14="http://schemas.microsoft.com/office/powerpoint/2010/main" val="79668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don’t you use “Artifact” anymore? Mostly because it is a move towards more inclusive language. We still do use artefact sometimes but it gives off very clinical colonial biases vibes. Artifacts sound like a culture is only historical and not a living breathing present culture. It is particularly important when talking about indigenous communities. </a:t>
            </a:r>
          </a:p>
        </p:txBody>
      </p:sp>
      <p:sp>
        <p:nvSpPr>
          <p:cNvPr id="4" name="Slide Number Placeholder 3"/>
          <p:cNvSpPr>
            <a:spLocks noGrp="1"/>
          </p:cNvSpPr>
          <p:nvPr>
            <p:ph type="sldNum" sz="quarter" idx="5"/>
          </p:nvPr>
        </p:nvSpPr>
        <p:spPr/>
        <p:txBody>
          <a:bodyPr/>
          <a:lstStyle/>
          <a:p>
            <a:fld id="{DACF0C46-110B-4EE6-9388-A93E6F31DAC0}" type="slidenum">
              <a:rPr lang="id-ID" smtClean="0"/>
              <a:t>2</a:t>
            </a:fld>
            <a:endParaRPr lang="id-ID"/>
          </a:p>
        </p:txBody>
      </p:sp>
    </p:spTree>
    <p:extLst>
      <p:ext uri="{BB962C8B-B14F-4D97-AF65-F5344CB8AC3E}">
        <p14:creationId xmlns:p14="http://schemas.microsoft.com/office/powerpoint/2010/main" val="797155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Travel back in time to the 1860s at Green Park Shipbuilding Museum and Historic Yeo House!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Visit the Green Park Shipbuilding Museum to experience the Island's 1860s shipbuilding industry. Then take a Haunted Tour over at Historic Yeo House, a beautifully restored Victorian Home. Take a respectful gander at our unofficial haunted mascot Wheelie, and see if you feel any cold spots or hear any unexplained footsteps.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Visitors are also invited to view the historic schoolhouse and try their hand at blacksmithing. Have a picnic or a walk around the gardens before you head out.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August, usually the 2</a:t>
            </a:r>
            <a:r>
              <a:rPr lang="en-US" sz="1200" b="0" i="0" kern="1200" baseline="30000" dirty="0">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Saturday of the month, join us for our annual Blueberry Social featuring delicious homemade blueberry pies and ice-cream, live music, 50/50 prize draw, and family-friendly activities. Admission is free!</a:t>
            </a:r>
          </a:p>
          <a:p>
            <a:endParaRPr lang="en-US" dirty="0"/>
          </a:p>
        </p:txBody>
      </p:sp>
      <p:sp>
        <p:nvSpPr>
          <p:cNvPr id="4" name="Slide Number Placeholder 3"/>
          <p:cNvSpPr>
            <a:spLocks noGrp="1"/>
          </p:cNvSpPr>
          <p:nvPr>
            <p:ph type="sldNum" sz="quarter" idx="5"/>
          </p:nvPr>
        </p:nvSpPr>
        <p:spPr/>
        <p:txBody>
          <a:bodyPr/>
          <a:lstStyle/>
          <a:p>
            <a:fld id="{DACF0C46-110B-4EE6-9388-A93E6F31DAC0}" type="slidenum">
              <a:rPr lang="id-ID" smtClean="0"/>
              <a:t>13</a:t>
            </a:fld>
            <a:endParaRPr lang="id-ID"/>
          </a:p>
        </p:txBody>
      </p:sp>
    </p:spTree>
    <p:extLst>
      <p:ext uri="{BB962C8B-B14F-4D97-AF65-F5344CB8AC3E}">
        <p14:creationId xmlns:p14="http://schemas.microsoft.com/office/powerpoint/2010/main" val="4226843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 charming historic village that depicts life in PEI in the 1890s and engage in fun, family-friendly activities. Visitors can feed the farm animals, explore the Agricultural Museum, try their hand at blacksmithing with our Forge on the Farm Blacksmith Experience, go for a horse and wagon ride, and visit the general store, church, and schoolhouse.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Engage in daily programming specially designed to keep children happy while also learning and having fun. Stroll through the beautiful gardens, have a picnic by a scenic look-off to the beautiful Orwell Bay, or enjoy a homemade lunch in the Tea Room at the Community Hall. </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If you haven’t been to Orwell, you should fix that. It rocks. And it’s right by beautiful MacPhail Woods, no affiliation I just love the trail and the old growth forest. Great weekend trip up there is an Orwell visit and then a trail walk.</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ACF0C46-110B-4EE6-9388-A93E6F31DAC0}" type="slidenum">
              <a:rPr lang="id-ID" smtClean="0"/>
              <a:t>14</a:t>
            </a:fld>
            <a:endParaRPr lang="id-ID"/>
          </a:p>
        </p:txBody>
      </p:sp>
    </p:spTree>
    <p:extLst>
      <p:ext uri="{BB962C8B-B14F-4D97-AF65-F5344CB8AC3E}">
        <p14:creationId xmlns:p14="http://schemas.microsoft.com/office/powerpoint/2010/main" val="1037552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A676D-FF42-7F85-7FEF-DA9FF9D431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4185D6-A458-7165-3B6E-C637829B8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E819C-6D77-8001-47E3-B1EDD899CD62}"/>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If you have little ones, check out our Kids Summer Camp program, every week in July &amp; August. Through hands-on activities, children will experience life as it was in the 1900s. From churning butter and making ice cream to blacksmithing and caring for farm animals, campers will have an experience like no other. Fun, learning, and a little time travel - all packed into an unforgettable week.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Check out our popular “Food on the Farm: Bread and Butter” program where you’ll make traditional Scottish sourdough bread and the butter to put on it – then go home with your delicious bounty!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you’re an Anne fan, and who isn’t at least secretly, pre-book the group tour “In the Time of Maud” for an immersive 3-hour experience where our costumed guide leads you through the village, connecting Orwell Corner’s authentic late-Victorian charms to Montgomery’s life and facilitating hands-on historic activities. Visit our adorable farm animals, learn to dance on the village green, enjoy some afternoon tea, and follow in Montgomery’s footsteps by taking a wagon ride along a route she literally travelled in 1910!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the fun doesn’t end there! Orwell stays open until near the end of October so we can bring you our fan </a:t>
            </a:r>
            <a:r>
              <a:rPr lang="en-US" sz="1200" b="0" i="0" kern="1200" dirty="0" err="1">
                <a:solidFill>
                  <a:schemeClr val="tx1"/>
                </a:solidFill>
                <a:effectLst/>
                <a:latin typeface="+mn-lt"/>
                <a:ea typeface="+mn-ea"/>
                <a:cs typeface="+mn-cs"/>
              </a:rPr>
              <a:t>favourite</a:t>
            </a:r>
            <a:r>
              <a:rPr lang="en-US" sz="1200" b="0" i="0" kern="1200" dirty="0">
                <a:solidFill>
                  <a:schemeClr val="tx1"/>
                </a:solidFill>
                <a:effectLst/>
                <a:latin typeface="+mn-lt"/>
                <a:ea typeface="+mn-ea"/>
                <a:cs typeface="+mn-cs"/>
              </a:rPr>
              <a:t> Kids’ Halloween </a:t>
            </a:r>
            <a:r>
              <a:rPr lang="en-US" sz="1200" b="0" i="0" kern="1200" dirty="0" err="1">
                <a:solidFill>
                  <a:schemeClr val="tx1"/>
                </a:solidFill>
                <a:effectLst/>
                <a:latin typeface="+mn-lt"/>
                <a:ea typeface="+mn-ea"/>
                <a:cs typeface="+mn-cs"/>
              </a:rPr>
              <a:t>Hauntacular</a:t>
            </a:r>
            <a:r>
              <a:rPr lang="en-US" sz="1200" b="0" i="0" kern="1200" dirty="0">
                <a:solidFill>
                  <a:schemeClr val="tx1"/>
                </a:solidFill>
                <a:effectLst/>
                <a:latin typeface="+mn-lt"/>
                <a:ea typeface="+mn-ea"/>
                <a:cs typeface="+mn-cs"/>
              </a:rPr>
              <a:t> where we decorate the village, dress up our staff in Halloween candy, and welcome treat r’ treaters all across the village, host games and activities, we even have a Witch on call for potion making classes!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99875726-E9C4-351D-A5F7-398FF701137C}"/>
              </a:ext>
            </a:extLst>
          </p:cNvPr>
          <p:cNvSpPr>
            <a:spLocks noGrp="1"/>
          </p:cNvSpPr>
          <p:nvPr>
            <p:ph type="sldNum" sz="quarter" idx="5"/>
          </p:nvPr>
        </p:nvSpPr>
        <p:spPr/>
        <p:txBody>
          <a:bodyPr/>
          <a:lstStyle/>
          <a:p>
            <a:fld id="{DACF0C46-110B-4EE6-9388-A93E6F31DAC0}" type="slidenum">
              <a:rPr lang="id-ID" smtClean="0"/>
              <a:t>15</a:t>
            </a:fld>
            <a:endParaRPr lang="id-ID"/>
          </a:p>
        </p:txBody>
      </p:sp>
    </p:spTree>
    <p:extLst>
      <p:ext uri="{BB962C8B-B14F-4D97-AF65-F5344CB8AC3E}">
        <p14:creationId xmlns:p14="http://schemas.microsoft.com/office/powerpoint/2010/main" val="310306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Hidden Island (formerly Island Digital Voices) project was founded in 2021. It is an initiative of the Government of Prince Edward Island, administered by the PEI Museum &amp; Heritage Foundation.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have four seasons so far and plans to continue so long as funding keeps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stories featured on this website are mostly gathered and created by aspiring storytellers in the province.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would like to suggest a story to be featured in future seasons of the Island Digital Voices project, please contact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DACF0C46-110B-4EE6-9388-A93E6F31DAC0}" type="slidenum">
              <a:rPr lang="id-ID" smtClean="0"/>
              <a:t>16</a:t>
            </a:fld>
            <a:endParaRPr lang="id-ID"/>
          </a:p>
        </p:txBody>
      </p:sp>
    </p:spTree>
    <p:extLst>
      <p:ext uri="{BB962C8B-B14F-4D97-AF65-F5344CB8AC3E}">
        <p14:creationId xmlns:p14="http://schemas.microsoft.com/office/powerpoint/2010/main" val="4269190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Next LT Pro" panose="020B0504020202020204" pitchFamily="34" charset="0"/>
              </a:rPr>
              <a:t>Welcome to </a:t>
            </a:r>
            <a:r>
              <a:rPr lang="en-US" i="1" dirty="0">
                <a:latin typeface="Avenir Next LT Pro" panose="020B0504020202020204" pitchFamily="34" charset="0"/>
              </a:rPr>
              <a:t>the hidden island podcast! </a:t>
            </a:r>
            <a:r>
              <a:rPr lang="en-US" dirty="0">
                <a:latin typeface="Avenir Next LT Pro" panose="020B0504020202020204" pitchFamily="34" charset="0"/>
              </a:rPr>
              <a:t>We are dedicated to exploring our past in new and unexpected ways.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venir Next LT Pro" panose="020B05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venir Next LT Pro" panose="020B0504020202020204" pitchFamily="34" charset="0"/>
              </a:rPr>
              <a:t>Listen in on candid conversations with community members about the parts of our heritage that often go unmentioned in history books.</a:t>
            </a:r>
          </a:p>
          <a:p>
            <a:endParaRPr lang="en-US" dirty="0"/>
          </a:p>
          <a:p>
            <a:endParaRPr lang="en-US" dirty="0"/>
          </a:p>
        </p:txBody>
      </p:sp>
      <p:sp>
        <p:nvSpPr>
          <p:cNvPr id="4" name="Slide Number Placeholder 3"/>
          <p:cNvSpPr>
            <a:spLocks noGrp="1"/>
          </p:cNvSpPr>
          <p:nvPr>
            <p:ph type="sldNum" sz="quarter" idx="5"/>
          </p:nvPr>
        </p:nvSpPr>
        <p:spPr/>
        <p:txBody>
          <a:bodyPr/>
          <a:lstStyle/>
          <a:p>
            <a:fld id="{DACF0C46-110B-4EE6-9388-A93E6F31DAC0}" type="slidenum">
              <a:rPr lang="id-ID" smtClean="0"/>
              <a:t>17</a:t>
            </a:fld>
            <a:endParaRPr lang="id-ID"/>
          </a:p>
        </p:txBody>
      </p:sp>
    </p:spTree>
    <p:extLst>
      <p:ext uri="{BB962C8B-B14F-4D97-AF65-F5344CB8AC3E}">
        <p14:creationId xmlns:p14="http://schemas.microsoft.com/office/powerpoint/2010/main" val="105957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BE949-E5EA-26BD-6381-3E03F9F362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CE588-8227-E61B-86BF-71E8D839F7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374E6-75D6-CA72-6ACE-E375D22BBF40}"/>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Inside </a:t>
            </a:r>
            <a:r>
              <a:rPr lang="en-US" sz="1200" b="0" i="1" kern="1200" dirty="0">
                <a:solidFill>
                  <a:schemeClr val="tx1"/>
                </a:solidFill>
                <a:effectLst/>
                <a:latin typeface="+mn-lt"/>
                <a:ea typeface="+mn-ea"/>
                <a:cs typeface="+mn-cs"/>
              </a:rPr>
              <a:t>The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Island Magazine</a:t>
            </a:r>
            <a:r>
              <a:rPr lang="en-US" sz="1200" b="0" i="0" kern="1200" dirty="0">
                <a:solidFill>
                  <a:schemeClr val="tx1"/>
                </a:solidFill>
                <a:effectLst/>
                <a:latin typeface="+mn-lt"/>
                <a:ea typeface="+mn-ea"/>
                <a:cs typeface="+mn-cs"/>
              </a:rPr>
              <a:t>, there's something about nearly every aspect of our heritage. You'll find people, communities, enterprise, genealogy, natural history and folklore. The PEI Museum and Heritage Foundation takes great pride in producing the </a:t>
            </a:r>
            <a:r>
              <a:rPr lang="en-US" sz="1200" b="1" i="0" kern="1200" dirty="0">
                <a:solidFill>
                  <a:schemeClr val="tx1"/>
                </a:solidFill>
                <a:effectLst/>
                <a:latin typeface="+mn-lt"/>
                <a:ea typeface="+mn-ea"/>
                <a:cs typeface="+mn-cs"/>
              </a:rPr>
              <a:t>only </a:t>
            </a:r>
            <a:r>
              <a:rPr lang="en-US" sz="1200" b="0" i="0" kern="1200" dirty="0">
                <a:solidFill>
                  <a:schemeClr val="tx1"/>
                </a:solidFill>
                <a:effectLst/>
                <a:latin typeface="+mn-lt"/>
                <a:ea typeface="+mn-ea"/>
                <a:cs typeface="+mn-cs"/>
              </a:rPr>
              <a:t>magazine of its kind created and printed entirely on Prince Edward Island.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Back issues are available online via the Robertson Library’s digitization project. All issues can be borrowed from the public libraries. You can purchase your own copy on our website, or from one of our retail partners: 5</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 Wave, The Bookmark, Samuel’s Coffee, and more soon!</a:t>
            </a:r>
          </a:p>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4FE161E-8B20-168E-D192-D47CC37F9B10}"/>
              </a:ext>
            </a:extLst>
          </p:cNvPr>
          <p:cNvSpPr>
            <a:spLocks noGrp="1"/>
          </p:cNvSpPr>
          <p:nvPr>
            <p:ph type="sldNum" sz="quarter" idx="5"/>
          </p:nvPr>
        </p:nvSpPr>
        <p:spPr/>
        <p:txBody>
          <a:bodyPr/>
          <a:lstStyle/>
          <a:p>
            <a:fld id="{DACF0C46-110B-4EE6-9388-A93E6F31DAC0}" type="slidenum">
              <a:rPr lang="id-ID" smtClean="0"/>
              <a:t>18</a:t>
            </a:fld>
            <a:endParaRPr lang="id-ID"/>
          </a:p>
        </p:txBody>
      </p:sp>
    </p:spTree>
    <p:extLst>
      <p:ext uri="{BB962C8B-B14F-4D97-AF65-F5344CB8AC3E}">
        <p14:creationId xmlns:p14="http://schemas.microsoft.com/office/powerpoint/2010/main" val="50820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F0C46-110B-4EE6-9388-A93E6F31DAC0}" type="slidenum">
              <a:rPr lang="id-ID" smtClean="0"/>
              <a:t>19</a:t>
            </a:fld>
            <a:endParaRPr lang="id-ID"/>
          </a:p>
        </p:txBody>
      </p:sp>
    </p:spTree>
    <p:extLst>
      <p:ext uri="{BB962C8B-B14F-4D97-AF65-F5344CB8AC3E}">
        <p14:creationId xmlns:p14="http://schemas.microsoft.com/office/powerpoint/2010/main" val="845468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F0C46-110B-4EE6-9388-A93E6F31DAC0}" type="slidenum">
              <a:rPr lang="id-ID" smtClean="0"/>
              <a:t>20</a:t>
            </a:fld>
            <a:endParaRPr lang="id-ID"/>
          </a:p>
        </p:txBody>
      </p:sp>
    </p:spTree>
    <p:extLst>
      <p:ext uri="{BB962C8B-B14F-4D97-AF65-F5344CB8AC3E}">
        <p14:creationId xmlns:p14="http://schemas.microsoft.com/office/powerpoint/2010/main" val="4211789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F0C46-110B-4EE6-9388-A93E6F31DAC0}" type="slidenum">
              <a:rPr lang="id-ID" smtClean="0"/>
              <a:t>21</a:t>
            </a:fld>
            <a:endParaRPr lang="id-ID"/>
          </a:p>
        </p:txBody>
      </p:sp>
    </p:spTree>
    <p:extLst>
      <p:ext uri="{BB962C8B-B14F-4D97-AF65-F5344CB8AC3E}">
        <p14:creationId xmlns:p14="http://schemas.microsoft.com/office/powerpoint/2010/main" val="70242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F0C46-110B-4EE6-9388-A93E6F31DAC0}" type="slidenum">
              <a:rPr lang="id-ID" smtClean="0"/>
              <a:t>3</a:t>
            </a:fld>
            <a:endParaRPr lang="id-ID"/>
          </a:p>
        </p:txBody>
      </p:sp>
    </p:spTree>
    <p:extLst>
      <p:ext uri="{BB962C8B-B14F-4D97-AF65-F5344CB8AC3E}">
        <p14:creationId xmlns:p14="http://schemas.microsoft.com/office/powerpoint/2010/main" val="119387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Overview of Beaconsfield (5 minutes):</a:t>
            </a:r>
          </a:p>
          <a:p>
            <a:pPr lvl="0"/>
            <a:r>
              <a:rPr lang="en-US" sz="1200" b="0" i="0" kern="1200" dirty="0">
                <a:solidFill>
                  <a:schemeClr val="tx1"/>
                </a:solidFill>
                <a:effectLst/>
                <a:latin typeface="+mn-lt"/>
                <a:ea typeface="+mn-ea"/>
                <a:cs typeface="+mn-cs"/>
              </a:rPr>
              <a:t>Designed and built by W.C. Harris in 1877 for James and Edith Peake, Beaconsfield was one of Charlottetown’s most elegant homes. Featuring the finest materials and craftsmanship, it was also equipped with all the latest conveniences of the day. The Peakes, unfortunately, were destined to enjoy Beaconsfield for a very short time - a time filled with triumphs and tragedies.</a:t>
            </a:r>
            <a:br>
              <a:rPr lang="en-US" dirty="0"/>
            </a:br>
            <a:r>
              <a:rPr lang="en-US" sz="1200" b="0" i="0" kern="1200" dirty="0">
                <a:solidFill>
                  <a:schemeClr val="tx1"/>
                </a:solidFill>
                <a:effectLst/>
                <a:latin typeface="+mn-lt"/>
                <a:ea typeface="+mn-ea"/>
                <a:cs typeface="+mn-cs"/>
              </a:rPr>
              <a:t> </a:t>
            </a:r>
            <a:br>
              <a:rPr lang="en-US" dirty="0"/>
            </a:br>
            <a:r>
              <a:rPr lang="en-US" sz="1200" b="0" i="0" kern="1200" dirty="0">
                <a:solidFill>
                  <a:schemeClr val="tx1"/>
                </a:solidFill>
                <a:effectLst/>
                <a:latin typeface="+mn-lt"/>
                <a:ea typeface="+mn-ea"/>
                <a:cs typeface="+mn-cs"/>
              </a:rPr>
              <a:t>Henry Cundall, the second owner, moved into Beaconsfield in 1883 with his sisters Penelope and Millicent.  After his death in 1916, the house was used as a young ladies’ residence, and later, the “Cundall Home” became a residence for student nurses.</a:t>
            </a:r>
            <a:br>
              <a:rPr lang="en-US" dirty="0"/>
            </a:br>
            <a:r>
              <a:rPr lang="en-US" sz="1200" b="0" i="0" kern="1200" dirty="0">
                <a:solidFill>
                  <a:schemeClr val="tx1"/>
                </a:solidFill>
                <a:effectLst/>
                <a:latin typeface="+mn-lt"/>
                <a:ea typeface="+mn-ea"/>
                <a:cs typeface="+mn-cs"/>
              </a:rPr>
              <a:t> </a:t>
            </a:r>
            <a:br>
              <a:rPr lang="en-US" dirty="0"/>
            </a:br>
            <a:r>
              <a:rPr lang="en-US" sz="1200" b="0" i="0" kern="1200" dirty="0">
                <a:solidFill>
                  <a:schemeClr val="tx1"/>
                </a:solidFill>
                <a:effectLst/>
                <a:latin typeface="+mn-lt"/>
                <a:ea typeface="+mn-ea"/>
                <a:cs typeface="+mn-cs"/>
              </a:rPr>
              <a:t>Today, Beaconsfield Historic House stands as a beautiful example of Victorian architecture with many original features and a fascinating story! It's open year-round for tours and hosts lectures, concerts, and other special events in the Carriage House. Visit our gift shop featuring locally made gifts, Island books, magazines, pottery and more!</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W.C. Harris is one of, if not the most famous, early architects of PEI. It’s his birthday on April 30! He’d be 172 this year.</a:t>
            </a:r>
          </a:p>
        </p:txBody>
      </p:sp>
      <p:sp>
        <p:nvSpPr>
          <p:cNvPr id="4" name="Slide Number Placeholder 3"/>
          <p:cNvSpPr>
            <a:spLocks noGrp="1"/>
          </p:cNvSpPr>
          <p:nvPr>
            <p:ph type="sldNum" sz="quarter" idx="5"/>
          </p:nvPr>
        </p:nvSpPr>
        <p:spPr/>
        <p:txBody>
          <a:bodyPr/>
          <a:lstStyle/>
          <a:p>
            <a:fld id="{DACF0C46-110B-4EE6-9388-A93E6F31DAC0}" type="slidenum">
              <a:rPr lang="id-ID" smtClean="0"/>
              <a:t>5</a:t>
            </a:fld>
            <a:endParaRPr lang="id-ID"/>
          </a:p>
        </p:txBody>
      </p:sp>
    </p:spTree>
    <p:extLst>
      <p:ext uri="{BB962C8B-B14F-4D97-AF65-F5344CB8AC3E}">
        <p14:creationId xmlns:p14="http://schemas.microsoft.com/office/powerpoint/2010/main" val="206296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highlight>
                  <a:srgbClr val="FFFF00"/>
                </a:highlight>
                <a:latin typeface="Avenir Next LT Pro" panose="020B0504020202020204" pitchFamily="34" charset="0"/>
              </a:rPr>
              <a:t>Beaconsfield is our only site that </a:t>
            </a:r>
            <a:r>
              <a:rPr lang="en-US" sz="1200" dirty="0">
                <a:solidFill>
                  <a:srgbClr val="000000"/>
                </a:solidFill>
                <a:latin typeface="Avenir Next LT Pro" panose="020B0504020202020204" pitchFamily="34" charset="0"/>
              </a:rPr>
              <a:t>exclusively offers guided tours due to the fragile and delicate nature of the home and the objects therein. </a:t>
            </a:r>
          </a:p>
          <a:p>
            <a:pPr lvl="0"/>
            <a:endParaRPr lang="en-US" sz="1200" kern="1200" dirty="0">
              <a:solidFill>
                <a:schemeClr val="tx1"/>
              </a:solidFill>
              <a:effectLst/>
              <a:latin typeface="+mn-lt"/>
              <a:ea typeface="+mn-ea"/>
              <a:cs typeface="+mn-cs"/>
            </a:endParaRPr>
          </a:p>
          <a:p>
            <a:pPr lvl="0"/>
            <a:r>
              <a:rPr lang="en-US" sz="1200" dirty="0">
                <a:solidFill>
                  <a:srgbClr val="000000"/>
                </a:solidFill>
                <a:latin typeface="Avenir Next LT Pro" panose="020B0504020202020204" pitchFamily="34" charset="0"/>
              </a:rPr>
              <a:t>In April 2026, we piloted an American Sign Language (ASL) Interpreted House Tour in collaboration with the Canadian Cultural Society of the Deaf. We plan to bring these tours back as a regular feature in the future.</a:t>
            </a:r>
          </a:p>
          <a:p>
            <a:pPr lvl="0"/>
            <a:endParaRPr lang="en-US" sz="1200" kern="1200" dirty="0">
              <a:solidFill>
                <a:srgbClr val="000000"/>
              </a:solidFill>
              <a:effectLst/>
              <a:latin typeface="Avenir Next LT Pro" panose="020B0504020202020204" pitchFamily="34" charset="0"/>
              <a:ea typeface="+mn-ea"/>
              <a:cs typeface="+mn-cs"/>
            </a:endParaRPr>
          </a:p>
          <a:p>
            <a:pPr lvl="0"/>
            <a:r>
              <a:rPr lang="en-US" sz="1200" kern="1200" dirty="0">
                <a:solidFill>
                  <a:srgbClr val="000000"/>
                </a:solidFill>
                <a:effectLst/>
                <a:latin typeface="Avenir Next LT Pro" panose="020B0504020202020204" pitchFamily="34" charset="0"/>
                <a:ea typeface="+mn-ea"/>
                <a:cs typeface="+mn-cs"/>
              </a:rPr>
              <a:t>In the warmer months, Beaconsfield hosts The Bog Tour, which takes guests on a guided tour throughout what used to be the historic Bog </a:t>
            </a:r>
            <a:r>
              <a:rPr lang="en-US" sz="1200" kern="1200" dirty="0" err="1">
                <a:solidFill>
                  <a:srgbClr val="000000"/>
                </a:solidFill>
                <a:effectLst/>
                <a:latin typeface="Avenir Next LT Pro" panose="020B0504020202020204" pitchFamily="34" charset="0"/>
                <a:ea typeface="+mn-ea"/>
                <a:cs typeface="+mn-cs"/>
              </a:rPr>
              <a:t>neighbourhood</a:t>
            </a:r>
            <a:r>
              <a:rPr lang="en-US" sz="1200" kern="1200" dirty="0">
                <a:solidFill>
                  <a:srgbClr val="000000"/>
                </a:solidFill>
                <a:effectLst/>
                <a:latin typeface="Avenir Next LT Pro" panose="020B0504020202020204" pitchFamily="34" charset="0"/>
                <a:ea typeface="+mn-ea"/>
                <a:cs typeface="+mn-cs"/>
              </a:rPr>
              <a:t>, in the area where the Provincial Administration Buildings now stand, and surrounding areas, was a thriving community of diverse peoples. Take the tour and learn more!</a:t>
            </a:r>
          </a:p>
          <a:p>
            <a:pPr lvl="0"/>
            <a:endParaRPr lang="en-US" sz="1200" kern="1200" dirty="0">
              <a:solidFill>
                <a:srgbClr val="000000"/>
              </a:solidFill>
              <a:effectLst/>
              <a:latin typeface="Avenir Next LT Pro" panose="020B0504020202020204" pitchFamily="34" charset="0"/>
              <a:ea typeface="+mn-ea"/>
              <a:cs typeface="+mn-cs"/>
            </a:endParaRPr>
          </a:p>
          <a:p>
            <a:pPr lvl="0"/>
            <a:r>
              <a:rPr lang="en-US" sz="1200" kern="1200" dirty="0">
                <a:solidFill>
                  <a:srgbClr val="000000"/>
                </a:solidFill>
                <a:effectLst/>
                <a:latin typeface="Avenir Next LT Pro" panose="020B0504020202020204" pitchFamily="34" charset="0"/>
                <a:ea typeface="+mn-ea"/>
                <a:cs typeface="+mn-cs"/>
              </a:rPr>
              <a:t>We often do special seasonal tours like our Victorian Christmas tour in December, Beaconsfield by Candlelight around Halloween, and our programming lead is cooking up something with a little more mystery and thrill for this fall! Any true crime enjoyers in the house? Stay tuned to our socials this Fall.</a:t>
            </a:r>
          </a:p>
          <a:p>
            <a:pPr lvl="0"/>
            <a:endParaRPr lang="en-US" sz="1200" kern="1200" dirty="0">
              <a:solidFill>
                <a:srgbClr val="000000"/>
              </a:solidFill>
              <a:effectLst/>
              <a:latin typeface="Avenir Next LT Pro" panose="020B0504020202020204" pitchFamily="34" charset="0"/>
              <a:ea typeface="+mn-ea"/>
              <a:cs typeface="+mn-cs"/>
            </a:endParaRPr>
          </a:p>
          <a:p>
            <a:pPr lvl="0"/>
            <a:r>
              <a:rPr lang="en-US" sz="1200" kern="1200" dirty="0">
                <a:solidFill>
                  <a:srgbClr val="000000"/>
                </a:solidFill>
                <a:effectLst/>
                <a:latin typeface="Avenir Next LT Pro" panose="020B0504020202020204" pitchFamily="34" charset="0"/>
                <a:ea typeface="+mn-ea"/>
                <a:cs typeface="+mn-cs"/>
              </a:rPr>
              <a:t>Finally, the Carriage House is host to a plethora of community events from business meetings to yoga classes to amateur comedy to music concerts, drag shows, and beyond! Check it out sometime. Chances are, there’s an event for you happening there. Most of the CH events are external, third-party events that we provide a venue for, just to clarify.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ACF0C46-110B-4EE6-9388-A93E6F31DAC0}" type="slidenum">
              <a:rPr lang="id-ID" smtClean="0"/>
              <a:t>6</a:t>
            </a:fld>
            <a:endParaRPr lang="id-ID"/>
          </a:p>
        </p:txBody>
      </p:sp>
    </p:spTree>
    <p:extLst>
      <p:ext uri="{BB962C8B-B14F-4D97-AF65-F5344CB8AC3E}">
        <p14:creationId xmlns:p14="http://schemas.microsoft.com/office/powerpoint/2010/main" val="2240189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Open year-round! Follow the fascinating odyssey of Island Acadians from 1720 to the present day. Discover treasures related to the Acadians’ 300-year presence on Prince Edward Island. View videos and historical paintings. Our permanent and changing exhibitions showcase the multifaceted aspects of Acadian history and culture.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Research your Acadian family roots through the onsite genealogy resources and shop for locally made products and books in our gift shop.</a:t>
            </a:r>
          </a:p>
          <a:p>
            <a:endParaRPr lang="en-US" dirty="0"/>
          </a:p>
          <a:p>
            <a:r>
              <a:rPr lang="en-US" dirty="0"/>
              <a:t>Often hosts and participants in Acadian events such as the Acadian Day of Remembrance.</a:t>
            </a:r>
          </a:p>
        </p:txBody>
      </p:sp>
      <p:sp>
        <p:nvSpPr>
          <p:cNvPr id="4" name="Slide Number Placeholder 3"/>
          <p:cNvSpPr>
            <a:spLocks noGrp="1"/>
          </p:cNvSpPr>
          <p:nvPr>
            <p:ph type="sldNum" sz="quarter" idx="5"/>
          </p:nvPr>
        </p:nvSpPr>
        <p:spPr/>
        <p:txBody>
          <a:bodyPr/>
          <a:lstStyle/>
          <a:p>
            <a:fld id="{DACF0C46-110B-4EE6-9388-A93E6F31DAC0}" type="slidenum">
              <a:rPr lang="id-ID" smtClean="0"/>
              <a:t>8</a:t>
            </a:fld>
            <a:endParaRPr lang="id-ID"/>
          </a:p>
        </p:txBody>
      </p:sp>
    </p:spTree>
    <p:extLst>
      <p:ext uri="{BB962C8B-B14F-4D97-AF65-F5344CB8AC3E}">
        <p14:creationId xmlns:p14="http://schemas.microsoft.com/office/powerpoint/2010/main" val="4283397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Overlooking the beautiful Northumberland Strait, Basin Head Fisheries Museum tells the story of the Island’s fishery with displays and exhibits that will take you back in time. Visit the historic Cannery for a glimpse at what the fishing industry really looked like!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is much to do while at Basin Head.  Wander the boardwalk and stroll along the magnificent white “singing” sands.  Discover Sun, Sand and Surf, the museum's large gift shop stocked with local crafts and beach essentials. Also on-site is The Scoop for ice cream treats, cold drinks, and a children's play village!</a:t>
            </a:r>
          </a:p>
        </p:txBody>
      </p:sp>
      <p:sp>
        <p:nvSpPr>
          <p:cNvPr id="4" name="Slide Number Placeholder 3"/>
          <p:cNvSpPr>
            <a:spLocks noGrp="1"/>
          </p:cNvSpPr>
          <p:nvPr>
            <p:ph type="sldNum" sz="quarter" idx="5"/>
          </p:nvPr>
        </p:nvSpPr>
        <p:spPr/>
        <p:txBody>
          <a:bodyPr/>
          <a:lstStyle/>
          <a:p>
            <a:fld id="{DACF0C46-110B-4EE6-9388-A93E6F31DAC0}" type="slidenum">
              <a:rPr lang="id-ID" smtClean="0"/>
              <a:t>9</a:t>
            </a:fld>
            <a:endParaRPr lang="id-ID"/>
          </a:p>
        </p:txBody>
      </p:sp>
    </p:spTree>
    <p:extLst>
      <p:ext uri="{BB962C8B-B14F-4D97-AF65-F5344CB8AC3E}">
        <p14:creationId xmlns:p14="http://schemas.microsoft.com/office/powerpoint/2010/main" val="1706389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30F5C-94B2-44DB-81B7-734E3920F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80957-ECBE-5ED9-C7BD-C309412662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E46207-56F0-63CF-1389-7665909F5BB6}"/>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Check out our Marine Protected Area Tour, created in collaboration with Department of Fisheries and Oceans and with local Indigenous Elders and community members! This</a:t>
            </a:r>
            <a:r>
              <a:rPr lang="en-US" sz="1200" b="1" i="0" kern="1200" dirty="0">
                <a:solidFill>
                  <a:schemeClr val="tx1"/>
                </a:solidFill>
                <a:effectLst/>
                <a:latin typeface="+mn-lt"/>
                <a:ea typeface="+mn-ea"/>
                <a:cs typeface="+mn-cs"/>
              </a:rPr>
              <a:t> one-hour tour </a:t>
            </a:r>
            <a:r>
              <a:rPr lang="en-US" sz="1200" b="0" i="0" kern="1200" dirty="0">
                <a:solidFill>
                  <a:schemeClr val="tx1"/>
                </a:solidFill>
                <a:effectLst/>
                <a:latin typeface="+mn-lt"/>
                <a:ea typeface="+mn-ea"/>
                <a:cs typeface="+mn-cs"/>
              </a:rPr>
              <a:t>provides an immersive experience where visitors will learn about the Marine Protected Area and local history that connects this place to the province’s human and natural heritage. Participants will also get to experience the singing sands beneath their feet, have a tasty treat (ice cream) that contains carrageenan from Irish Moss that is similar to the Irish Moss that grows in the Basin Head lagoon, and to take part in the conservation effort by pulling a Green Crab trap and documenting the contents!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419976E-2585-10C3-A6DD-A1702D92A2C8}"/>
              </a:ext>
            </a:extLst>
          </p:cNvPr>
          <p:cNvSpPr>
            <a:spLocks noGrp="1"/>
          </p:cNvSpPr>
          <p:nvPr>
            <p:ph type="sldNum" sz="quarter" idx="5"/>
          </p:nvPr>
        </p:nvSpPr>
        <p:spPr/>
        <p:txBody>
          <a:bodyPr/>
          <a:lstStyle/>
          <a:p>
            <a:fld id="{DACF0C46-110B-4EE6-9388-A93E6F31DAC0}" type="slidenum">
              <a:rPr lang="id-ID" smtClean="0"/>
              <a:t>10</a:t>
            </a:fld>
            <a:endParaRPr lang="id-ID"/>
          </a:p>
        </p:txBody>
      </p:sp>
    </p:spTree>
    <p:extLst>
      <p:ext uri="{BB962C8B-B14F-4D97-AF65-F5344CB8AC3E}">
        <p14:creationId xmlns:p14="http://schemas.microsoft.com/office/powerpoint/2010/main" val="126000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Eptek Art &amp; Culture Centre is our most modern site and is closest to an art gallery. It is an exhibition facility that offers frequently-changing exhibits, a variety of programming, and a gift shop featuring a wide selection of Island-made fine art and craft, and books on Island themes. Exhibits and programming highlight visual art, craft, history, culture, and science.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Open year-round, Eptek offers weekday art and craft demonstrations in the summer months. In the winter months, Eptek Centre becomes a community hub with many events: exhibit openings, a weekly film series, monthly book club meetings, lectures, book launches, demonstrations, and other special events. </a:t>
            </a:r>
          </a:p>
          <a:p>
            <a:endParaRPr lang="en-US" dirty="0"/>
          </a:p>
          <a:p>
            <a:r>
              <a:rPr lang="en-US" dirty="0"/>
              <a:t>Check our website peimuseum.ca and our socials, and </a:t>
            </a:r>
            <a:r>
              <a:rPr lang="en-US" dirty="0" err="1"/>
              <a:t>Eptek’s</a:t>
            </a:r>
            <a:r>
              <a:rPr lang="en-US" dirty="0"/>
              <a:t> socials, for frequent updates about the goings on. It’s a happening place!</a:t>
            </a:r>
          </a:p>
          <a:p>
            <a:endParaRPr lang="en-US" dirty="0"/>
          </a:p>
          <a:p>
            <a:r>
              <a:rPr lang="en-US" dirty="0"/>
              <a:t>This summer, visit Eptek and view our upcoming Foundation Exhibition titled “Women’s Work”</a:t>
            </a:r>
          </a:p>
        </p:txBody>
      </p:sp>
      <p:sp>
        <p:nvSpPr>
          <p:cNvPr id="4" name="Slide Number Placeholder 3"/>
          <p:cNvSpPr>
            <a:spLocks noGrp="1"/>
          </p:cNvSpPr>
          <p:nvPr>
            <p:ph type="sldNum" sz="quarter" idx="5"/>
          </p:nvPr>
        </p:nvSpPr>
        <p:spPr/>
        <p:txBody>
          <a:bodyPr/>
          <a:lstStyle/>
          <a:p>
            <a:fld id="{DACF0C46-110B-4EE6-9388-A93E6F31DAC0}" type="slidenum">
              <a:rPr lang="id-ID" smtClean="0"/>
              <a:t>11</a:t>
            </a:fld>
            <a:endParaRPr lang="id-ID"/>
          </a:p>
        </p:txBody>
      </p:sp>
    </p:spTree>
    <p:extLst>
      <p:ext uri="{BB962C8B-B14F-4D97-AF65-F5344CB8AC3E}">
        <p14:creationId xmlns:p14="http://schemas.microsoft.com/office/powerpoint/2010/main" val="1269585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BFAB5-8433-D128-7715-4824E956F1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7EEAD7-E4AF-7721-0ABD-433C76DFA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E4A67-35DC-1909-1980-0F5BE2987CE7}"/>
              </a:ext>
            </a:extLst>
          </p:cNvPr>
          <p:cNvSpPr>
            <a:spLocks noGrp="1"/>
          </p:cNvSpPr>
          <p:nvPr>
            <p:ph type="body" idx="1"/>
          </p:nvPr>
        </p:nvSpPr>
        <p:spPr/>
        <p:txBody>
          <a:bodyPr/>
          <a:lstStyle/>
          <a:p>
            <a:r>
              <a:rPr lang="en-US" sz="1200" b="1" i="1" kern="1200" dirty="0">
                <a:solidFill>
                  <a:schemeClr val="tx1"/>
                </a:solidFill>
                <a:effectLst/>
                <a:latin typeface="+mn-lt"/>
                <a:ea typeface="+mn-ea"/>
                <a:cs typeface="+mn-cs"/>
              </a:rPr>
              <a:t>Women’s Work : Doing what needs to be done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summer, we are pleased to offer </a:t>
            </a:r>
            <a:r>
              <a:rPr lang="en-US" sz="1200" i="1" kern="1200" dirty="0">
                <a:solidFill>
                  <a:schemeClr val="tx1"/>
                </a:solidFill>
                <a:effectLst/>
                <a:latin typeface="+mn-lt"/>
                <a:ea typeface="+mn-ea"/>
                <a:cs typeface="+mn-cs"/>
              </a:rPr>
              <a:t>Women’s Work, </a:t>
            </a:r>
            <a:r>
              <a:rPr lang="en-US" sz="1200" kern="1200" dirty="0">
                <a:solidFill>
                  <a:schemeClr val="tx1"/>
                </a:solidFill>
                <a:effectLst/>
                <a:latin typeface="+mn-lt"/>
                <a:ea typeface="+mn-ea"/>
                <a:cs typeface="+mn-cs"/>
              </a:rPr>
              <a:t>hosted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by Eptek Art &amp; Culture Centre one of our seven sites. This exhibition, developed by the PEI Museum &amp; Heritage Foundation and offered as part of our Summer Season 2026, will examine the term </a:t>
            </a:r>
            <a:r>
              <a:rPr lang="en-US" sz="1200" i="1" kern="1200" dirty="0">
                <a:solidFill>
                  <a:schemeClr val="tx1"/>
                </a:solidFill>
                <a:effectLst/>
                <a:latin typeface="+mn-lt"/>
                <a:ea typeface="+mn-ea"/>
                <a:cs typeface="+mn-cs"/>
              </a:rPr>
              <a:t>women’s work </a:t>
            </a:r>
            <a:r>
              <a:rPr lang="en-US" sz="1200" kern="1200" dirty="0">
                <a:solidFill>
                  <a:schemeClr val="tx1"/>
                </a:solidFill>
                <a:effectLst/>
                <a:latin typeface="+mn-lt"/>
                <a:ea typeface="+mn-ea"/>
                <a:cs typeface="+mn-cs"/>
              </a:rPr>
              <a:t>and the role it plays within PEI history.</a:t>
            </a:r>
            <a:r>
              <a:rPr lang="en-US" sz="1200" i="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Inspiration for this exhibition came from the amazing belongings that we are privileged to hold in trust as part of the provincial artefact collection. Women, for thousands of years, have contributed their </a:t>
            </a:r>
            <a:r>
              <a:rPr lang="en-US" sz="1200" kern="1200" dirty="0" err="1">
                <a:solidFill>
                  <a:schemeClr val="tx1"/>
                </a:solidFill>
                <a:effectLst/>
                <a:latin typeface="+mn-lt"/>
                <a:ea typeface="+mn-ea"/>
                <a:cs typeface="+mn-cs"/>
              </a:rPr>
              <a:t>labour</a:t>
            </a:r>
            <a:r>
              <a:rPr lang="en-US" sz="1200" kern="1200" dirty="0">
                <a:solidFill>
                  <a:schemeClr val="tx1"/>
                </a:solidFill>
                <a:effectLst/>
                <a:latin typeface="+mn-lt"/>
                <a:ea typeface="+mn-ea"/>
                <a:cs typeface="+mn-cs"/>
              </a:rPr>
              <a:t> to ensure the success of their families and communities on this land. We will glimpse into how these efforts affected PEI’s big industries, what activities are considered acceptable pastimes for ladies, and where we might focus future efforts. While we can only scratch the surface, we are excited to have the opportunity to showcase stories of Island women alongside a small selection of the provincial collection.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words of Katherine Dewar, a prolific Island historian who recently passed away:</a:t>
            </a:r>
            <a:r>
              <a:rPr lang="en-US" sz="1200" i="1" kern="1200" dirty="0">
                <a:solidFill>
                  <a:schemeClr val="tx1"/>
                </a:solidFill>
                <a:effectLst/>
                <a:latin typeface="+mn-lt"/>
                <a:ea typeface="+mn-ea"/>
                <a:cs typeface="+mn-cs"/>
              </a:rPr>
              <a:t> So glad someone is interested in women.</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C63AC86-9B80-CE49-BE62-84C4EE7686EB}"/>
              </a:ext>
            </a:extLst>
          </p:cNvPr>
          <p:cNvSpPr>
            <a:spLocks noGrp="1"/>
          </p:cNvSpPr>
          <p:nvPr>
            <p:ph type="sldNum" sz="quarter" idx="5"/>
          </p:nvPr>
        </p:nvSpPr>
        <p:spPr/>
        <p:txBody>
          <a:bodyPr/>
          <a:lstStyle/>
          <a:p>
            <a:fld id="{DACF0C46-110B-4EE6-9388-A93E6F31DAC0}" type="slidenum">
              <a:rPr lang="id-ID" smtClean="0"/>
              <a:t>12</a:t>
            </a:fld>
            <a:endParaRPr lang="id-ID"/>
          </a:p>
        </p:txBody>
      </p:sp>
    </p:spTree>
    <p:extLst>
      <p:ext uri="{BB962C8B-B14F-4D97-AF65-F5344CB8AC3E}">
        <p14:creationId xmlns:p14="http://schemas.microsoft.com/office/powerpoint/2010/main" val="2761413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192A35BE-BE02-473A-8ADF-B933BD74EB4A}" type="datetimeFigureOut">
              <a:rPr lang="id-ID" smtClean="0"/>
              <a:t>20/04/2026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230003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702629" y="1582057"/>
            <a:ext cx="2032000" cy="3657600"/>
          </a:xfrm>
          <a:custGeom>
            <a:avLst/>
            <a:gdLst>
              <a:gd name="connsiteX0" fmla="*/ 0 w 2032000"/>
              <a:gd name="connsiteY0" fmla="*/ 0 h 3657600"/>
              <a:gd name="connsiteX1" fmla="*/ 2032000 w 2032000"/>
              <a:gd name="connsiteY1" fmla="*/ 0 h 3657600"/>
              <a:gd name="connsiteX2" fmla="*/ 2032000 w 2032000"/>
              <a:gd name="connsiteY2" fmla="*/ 3657600 h 3657600"/>
              <a:gd name="connsiteX3" fmla="*/ 0 w 2032000"/>
              <a:gd name="connsiteY3" fmla="*/ 3657600 h 3657600"/>
            </a:gdLst>
            <a:ahLst/>
            <a:cxnLst>
              <a:cxn ang="0">
                <a:pos x="connsiteX0" y="connsiteY0"/>
              </a:cxn>
              <a:cxn ang="0">
                <a:pos x="connsiteX1" y="connsiteY1"/>
              </a:cxn>
              <a:cxn ang="0">
                <a:pos x="connsiteX2" y="connsiteY2"/>
              </a:cxn>
              <a:cxn ang="0">
                <a:pos x="connsiteX3" y="connsiteY3"/>
              </a:cxn>
            </a:cxnLst>
            <a:rect l="l" t="t" r="r" b="b"/>
            <a:pathLst>
              <a:path w="2032000" h="3657600">
                <a:moveTo>
                  <a:pt x="0" y="0"/>
                </a:moveTo>
                <a:lnTo>
                  <a:pt x="2032000" y="0"/>
                </a:lnTo>
                <a:lnTo>
                  <a:pt x="2032000" y="3657600"/>
                </a:lnTo>
                <a:lnTo>
                  <a:pt x="0" y="3657600"/>
                </a:lnTo>
                <a:close/>
              </a:path>
            </a:pathLst>
          </a:custGeom>
        </p:spPr>
        <p:txBody>
          <a:bodyPr wrap="square">
            <a:noAutofit/>
          </a:bodyPr>
          <a:lstStyle/>
          <a:p>
            <a:endParaRPr lang="id-ID"/>
          </a:p>
        </p:txBody>
      </p:sp>
    </p:spTree>
    <p:extLst>
      <p:ext uri="{BB962C8B-B14F-4D97-AF65-F5344CB8AC3E}">
        <p14:creationId xmlns:p14="http://schemas.microsoft.com/office/powerpoint/2010/main" val="1306631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11200" y="1770743"/>
            <a:ext cx="1857829" cy="3323771"/>
          </a:xfrm>
          <a:custGeom>
            <a:avLst/>
            <a:gdLst>
              <a:gd name="connsiteX0" fmla="*/ 0 w 1857829"/>
              <a:gd name="connsiteY0" fmla="*/ 0 h 3323771"/>
              <a:gd name="connsiteX1" fmla="*/ 1857829 w 1857829"/>
              <a:gd name="connsiteY1" fmla="*/ 0 h 3323771"/>
              <a:gd name="connsiteX2" fmla="*/ 1857829 w 1857829"/>
              <a:gd name="connsiteY2" fmla="*/ 3323771 h 3323771"/>
              <a:gd name="connsiteX3" fmla="*/ 0 w 1857829"/>
              <a:gd name="connsiteY3" fmla="*/ 3323771 h 3323771"/>
            </a:gdLst>
            <a:ahLst/>
            <a:cxnLst>
              <a:cxn ang="0">
                <a:pos x="connsiteX0" y="connsiteY0"/>
              </a:cxn>
              <a:cxn ang="0">
                <a:pos x="connsiteX1" y="connsiteY1"/>
              </a:cxn>
              <a:cxn ang="0">
                <a:pos x="connsiteX2" y="connsiteY2"/>
              </a:cxn>
              <a:cxn ang="0">
                <a:pos x="connsiteX3" y="connsiteY3"/>
              </a:cxn>
            </a:cxnLst>
            <a:rect l="l" t="t" r="r" b="b"/>
            <a:pathLst>
              <a:path w="1857829" h="3323771">
                <a:moveTo>
                  <a:pt x="0" y="0"/>
                </a:moveTo>
                <a:lnTo>
                  <a:pt x="1857829" y="0"/>
                </a:lnTo>
                <a:lnTo>
                  <a:pt x="1857829" y="3323771"/>
                </a:lnTo>
                <a:lnTo>
                  <a:pt x="0" y="3323771"/>
                </a:lnTo>
                <a:close/>
              </a:path>
            </a:pathLst>
          </a:custGeom>
        </p:spPr>
        <p:txBody>
          <a:bodyPr wrap="square">
            <a:noAutofit/>
          </a:bodyPr>
          <a:lstStyle/>
          <a:p>
            <a:endParaRPr lang="id-ID"/>
          </a:p>
        </p:txBody>
      </p:sp>
      <p:sp>
        <p:nvSpPr>
          <p:cNvPr id="13" name="Picture Placeholder 12"/>
          <p:cNvSpPr>
            <a:spLocks noGrp="1"/>
          </p:cNvSpPr>
          <p:nvPr>
            <p:ph type="pic" sz="quarter" idx="11"/>
          </p:nvPr>
        </p:nvSpPr>
        <p:spPr>
          <a:xfrm>
            <a:off x="3069114" y="1785257"/>
            <a:ext cx="1807686" cy="3338286"/>
          </a:xfrm>
          <a:custGeom>
            <a:avLst/>
            <a:gdLst>
              <a:gd name="connsiteX0" fmla="*/ 0 w 1807686"/>
              <a:gd name="connsiteY0" fmla="*/ 0 h 3338286"/>
              <a:gd name="connsiteX1" fmla="*/ 1807686 w 1807686"/>
              <a:gd name="connsiteY1" fmla="*/ 0 h 3338286"/>
              <a:gd name="connsiteX2" fmla="*/ 1807686 w 1807686"/>
              <a:gd name="connsiteY2" fmla="*/ 3338286 h 3338286"/>
              <a:gd name="connsiteX3" fmla="*/ 0 w 1807686"/>
              <a:gd name="connsiteY3" fmla="*/ 3338286 h 3338286"/>
            </a:gdLst>
            <a:ahLst/>
            <a:cxnLst>
              <a:cxn ang="0">
                <a:pos x="connsiteX0" y="connsiteY0"/>
              </a:cxn>
              <a:cxn ang="0">
                <a:pos x="connsiteX1" y="connsiteY1"/>
              </a:cxn>
              <a:cxn ang="0">
                <a:pos x="connsiteX2" y="connsiteY2"/>
              </a:cxn>
              <a:cxn ang="0">
                <a:pos x="connsiteX3" y="connsiteY3"/>
              </a:cxn>
            </a:cxnLst>
            <a:rect l="l" t="t" r="r" b="b"/>
            <a:pathLst>
              <a:path w="1807686" h="3338286">
                <a:moveTo>
                  <a:pt x="0" y="0"/>
                </a:moveTo>
                <a:lnTo>
                  <a:pt x="1807686" y="0"/>
                </a:lnTo>
                <a:lnTo>
                  <a:pt x="1807686" y="3338286"/>
                </a:lnTo>
                <a:lnTo>
                  <a:pt x="0" y="3338286"/>
                </a:lnTo>
                <a:close/>
              </a:path>
            </a:pathLst>
          </a:custGeom>
        </p:spPr>
        <p:txBody>
          <a:bodyPr wrap="square">
            <a:noAutofit/>
          </a:bodyPr>
          <a:lstStyle/>
          <a:p>
            <a:endParaRPr lang="id-ID"/>
          </a:p>
        </p:txBody>
      </p:sp>
    </p:spTree>
    <p:extLst>
      <p:ext uri="{BB962C8B-B14F-4D97-AF65-F5344CB8AC3E}">
        <p14:creationId xmlns:p14="http://schemas.microsoft.com/office/powerpoint/2010/main" val="181260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27606" y="1823846"/>
            <a:ext cx="4631334" cy="2954536"/>
          </a:xfrm>
          <a:custGeom>
            <a:avLst/>
            <a:gdLst>
              <a:gd name="connsiteX0" fmla="*/ 0 w 4631334"/>
              <a:gd name="connsiteY0" fmla="*/ 0 h 2954536"/>
              <a:gd name="connsiteX1" fmla="*/ 4631334 w 4631334"/>
              <a:gd name="connsiteY1" fmla="*/ 0 h 2954536"/>
              <a:gd name="connsiteX2" fmla="*/ 4631334 w 4631334"/>
              <a:gd name="connsiteY2" fmla="*/ 2954536 h 2954536"/>
              <a:gd name="connsiteX3" fmla="*/ 0 w 4631334"/>
              <a:gd name="connsiteY3" fmla="*/ 2954536 h 2954536"/>
            </a:gdLst>
            <a:ahLst/>
            <a:cxnLst>
              <a:cxn ang="0">
                <a:pos x="connsiteX0" y="connsiteY0"/>
              </a:cxn>
              <a:cxn ang="0">
                <a:pos x="connsiteX1" y="connsiteY1"/>
              </a:cxn>
              <a:cxn ang="0">
                <a:pos x="connsiteX2" y="connsiteY2"/>
              </a:cxn>
              <a:cxn ang="0">
                <a:pos x="connsiteX3" y="connsiteY3"/>
              </a:cxn>
            </a:cxnLst>
            <a:rect l="l" t="t" r="r" b="b"/>
            <a:pathLst>
              <a:path w="4631334" h="2954536">
                <a:moveTo>
                  <a:pt x="0" y="0"/>
                </a:moveTo>
                <a:lnTo>
                  <a:pt x="4631334" y="0"/>
                </a:lnTo>
                <a:lnTo>
                  <a:pt x="4631334" y="2954536"/>
                </a:lnTo>
                <a:lnTo>
                  <a:pt x="0" y="2954536"/>
                </a:lnTo>
                <a:close/>
              </a:path>
            </a:pathLst>
          </a:custGeom>
        </p:spPr>
        <p:txBody>
          <a:bodyPr wrap="square">
            <a:noAutofit/>
          </a:bodyPr>
          <a:lstStyle/>
          <a:p>
            <a:endParaRPr lang="id-ID"/>
          </a:p>
        </p:txBody>
      </p:sp>
      <p:sp>
        <p:nvSpPr>
          <p:cNvPr id="13" name="Picture Placeholder 12"/>
          <p:cNvSpPr>
            <a:spLocks noGrp="1"/>
          </p:cNvSpPr>
          <p:nvPr>
            <p:ph type="pic" sz="quarter" idx="11"/>
          </p:nvPr>
        </p:nvSpPr>
        <p:spPr>
          <a:xfrm>
            <a:off x="4406900" y="3005130"/>
            <a:ext cx="1145350" cy="2062170"/>
          </a:xfrm>
          <a:custGeom>
            <a:avLst/>
            <a:gdLst>
              <a:gd name="connsiteX0" fmla="*/ 0 w 1145350"/>
              <a:gd name="connsiteY0" fmla="*/ 0 h 2062170"/>
              <a:gd name="connsiteX1" fmla="*/ 1145350 w 1145350"/>
              <a:gd name="connsiteY1" fmla="*/ 0 h 2062170"/>
              <a:gd name="connsiteX2" fmla="*/ 1145350 w 1145350"/>
              <a:gd name="connsiteY2" fmla="*/ 2062170 h 2062170"/>
              <a:gd name="connsiteX3" fmla="*/ 0 w 1145350"/>
              <a:gd name="connsiteY3" fmla="*/ 2062170 h 2062170"/>
            </a:gdLst>
            <a:ahLst/>
            <a:cxnLst>
              <a:cxn ang="0">
                <a:pos x="connsiteX0" y="connsiteY0"/>
              </a:cxn>
              <a:cxn ang="0">
                <a:pos x="connsiteX1" y="connsiteY1"/>
              </a:cxn>
              <a:cxn ang="0">
                <a:pos x="connsiteX2" y="connsiteY2"/>
              </a:cxn>
              <a:cxn ang="0">
                <a:pos x="connsiteX3" y="connsiteY3"/>
              </a:cxn>
            </a:cxnLst>
            <a:rect l="l" t="t" r="r" b="b"/>
            <a:pathLst>
              <a:path w="1145350" h="2062170">
                <a:moveTo>
                  <a:pt x="0" y="0"/>
                </a:moveTo>
                <a:lnTo>
                  <a:pt x="1145350" y="0"/>
                </a:lnTo>
                <a:lnTo>
                  <a:pt x="1145350" y="2062170"/>
                </a:lnTo>
                <a:lnTo>
                  <a:pt x="0" y="2062170"/>
                </a:lnTo>
                <a:close/>
              </a:path>
            </a:pathLst>
          </a:custGeom>
        </p:spPr>
        <p:txBody>
          <a:bodyPr wrap="square">
            <a:noAutofit/>
          </a:bodyPr>
          <a:lstStyle/>
          <a:p>
            <a:endParaRPr lang="id-ID"/>
          </a:p>
        </p:txBody>
      </p:sp>
    </p:spTree>
    <p:extLst>
      <p:ext uri="{BB962C8B-B14F-4D97-AF65-F5344CB8AC3E}">
        <p14:creationId xmlns:p14="http://schemas.microsoft.com/office/powerpoint/2010/main" val="306492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030515" y="1277258"/>
            <a:ext cx="3207657" cy="4296229"/>
          </a:xfrm>
          <a:custGeom>
            <a:avLst/>
            <a:gdLst>
              <a:gd name="connsiteX0" fmla="*/ 0 w 3207657"/>
              <a:gd name="connsiteY0" fmla="*/ 0 h 4296229"/>
              <a:gd name="connsiteX1" fmla="*/ 3207657 w 3207657"/>
              <a:gd name="connsiteY1" fmla="*/ 0 h 4296229"/>
              <a:gd name="connsiteX2" fmla="*/ 3207657 w 3207657"/>
              <a:gd name="connsiteY2" fmla="*/ 4296229 h 4296229"/>
              <a:gd name="connsiteX3" fmla="*/ 0 w 3207657"/>
              <a:gd name="connsiteY3" fmla="*/ 4296229 h 4296229"/>
            </a:gdLst>
            <a:ahLst/>
            <a:cxnLst>
              <a:cxn ang="0">
                <a:pos x="connsiteX0" y="connsiteY0"/>
              </a:cxn>
              <a:cxn ang="0">
                <a:pos x="connsiteX1" y="connsiteY1"/>
              </a:cxn>
              <a:cxn ang="0">
                <a:pos x="connsiteX2" y="connsiteY2"/>
              </a:cxn>
              <a:cxn ang="0">
                <a:pos x="connsiteX3" y="connsiteY3"/>
              </a:cxn>
            </a:cxnLst>
            <a:rect l="l" t="t" r="r" b="b"/>
            <a:pathLst>
              <a:path w="3207657" h="4296229">
                <a:moveTo>
                  <a:pt x="0" y="0"/>
                </a:moveTo>
                <a:lnTo>
                  <a:pt x="3207657" y="0"/>
                </a:lnTo>
                <a:lnTo>
                  <a:pt x="3207657" y="4296229"/>
                </a:lnTo>
                <a:lnTo>
                  <a:pt x="0" y="4296229"/>
                </a:lnTo>
                <a:close/>
              </a:path>
            </a:pathLst>
          </a:custGeom>
        </p:spPr>
        <p:txBody>
          <a:bodyPr wrap="square">
            <a:noAutofit/>
          </a:bodyPr>
          <a:lstStyle/>
          <a:p>
            <a:endParaRPr lang="id-ID"/>
          </a:p>
        </p:txBody>
      </p:sp>
    </p:spTree>
    <p:extLst>
      <p:ext uri="{BB962C8B-B14F-4D97-AF65-F5344CB8AC3E}">
        <p14:creationId xmlns:p14="http://schemas.microsoft.com/office/powerpoint/2010/main" val="183630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10350" y="1504950"/>
            <a:ext cx="4476750" cy="2495550"/>
          </a:xfrm>
          <a:custGeom>
            <a:avLst/>
            <a:gdLst>
              <a:gd name="connsiteX0" fmla="*/ 0 w 4476750"/>
              <a:gd name="connsiteY0" fmla="*/ 0 h 2495550"/>
              <a:gd name="connsiteX1" fmla="*/ 4476750 w 4476750"/>
              <a:gd name="connsiteY1" fmla="*/ 0 h 2495550"/>
              <a:gd name="connsiteX2" fmla="*/ 4476750 w 4476750"/>
              <a:gd name="connsiteY2" fmla="*/ 2495550 h 2495550"/>
              <a:gd name="connsiteX3" fmla="*/ 0 w 4476750"/>
              <a:gd name="connsiteY3" fmla="*/ 2495550 h 2495550"/>
            </a:gdLst>
            <a:ahLst/>
            <a:cxnLst>
              <a:cxn ang="0">
                <a:pos x="connsiteX0" y="connsiteY0"/>
              </a:cxn>
              <a:cxn ang="0">
                <a:pos x="connsiteX1" y="connsiteY1"/>
              </a:cxn>
              <a:cxn ang="0">
                <a:pos x="connsiteX2" y="connsiteY2"/>
              </a:cxn>
              <a:cxn ang="0">
                <a:pos x="connsiteX3" y="connsiteY3"/>
              </a:cxn>
            </a:cxnLst>
            <a:rect l="l" t="t" r="r" b="b"/>
            <a:pathLst>
              <a:path w="4476750" h="2495550">
                <a:moveTo>
                  <a:pt x="0" y="0"/>
                </a:moveTo>
                <a:lnTo>
                  <a:pt x="4476750" y="0"/>
                </a:lnTo>
                <a:lnTo>
                  <a:pt x="4476750" y="2495550"/>
                </a:lnTo>
                <a:lnTo>
                  <a:pt x="0" y="2495550"/>
                </a:lnTo>
                <a:close/>
              </a:path>
            </a:pathLst>
          </a:custGeom>
        </p:spPr>
        <p:txBody>
          <a:bodyPr wrap="square">
            <a:noAutofit/>
          </a:bodyPr>
          <a:lstStyle/>
          <a:p>
            <a:endParaRPr lang="id-ID"/>
          </a:p>
        </p:txBody>
      </p:sp>
    </p:spTree>
    <p:extLst>
      <p:ext uri="{BB962C8B-B14F-4D97-AF65-F5344CB8AC3E}">
        <p14:creationId xmlns:p14="http://schemas.microsoft.com/office/powerpoint/2010/main" val="1657354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91401" y="1672093"/>
            <a:ext cx="5759147" cy="3674018"/>
          </a:xfrm>
          <a:custGeom>
            <a:avLst/>
            <a:gdLst>
              <a:gd name="connsiteX0" fmla="*/ 0 w 5759147"/>
              <a:gd name="connsiteY0" fmla="*/ 0 h 3674018"/>
              <a:gd name="connsiteX1" fmla="*/ 5759147 w 5759147"/>
              <a:gd name="connsiteY1" fmla="*/ 0 h 3674018"/>
              <a:gd name="connsiteX2" fmla="*/ 5759147 w 5759147"/>
              <a:gd name="connsiteY2" fmla="*/ 3674018 h 3674018"/>
              <a:gd name="connsiteX3" fmla="*/ 0 w 5759147"/>
              <a:gd name="connsiteY3" fmla="*/ 3674018 h 3674018"/>
            </a:gdLst>
            <a:ahLst/>
            <a:cxnLst>
              <a:cxn ang="0">
                <a:pos x="connsiteX0" y="connsiteY0"/>
              </a:cxn>
              <a:cxn ang="0">
                <a:pos x="connsiteX1" y="connsiteY1"/>
              </a:cxn>
              <a:cxn ang="0">
                <a:pos x="connsiteX2" y="connsiteY2"/>
              </a:cxn>
              <a:cxn ang="0">
                <a:pos x="connsiteX3" y="connsiteY3"/>
              </a:cxn>
            </a:cxnLst>
            <a:rect l="l" t="t" r="r" b="b"/>
            <a:pathLst>
              <a:path w="5759147" h="3674018">
                <a:moveTo>
                  <a:pt x="0" y="0"/>
                </a:moveTo>
                <a:lnTo>
                  <a:pt x="5759147" y="0"/>
                </a:lnTo>
                <a:lnTo>
                  <a:pt x="5759147" y="3674018"/>
                </a:lnTo>
                <a:lnTo>
                  <a:pt x="0" y="3674018"/>
                </a:lnTo>
                <a:close/>
              </a:path>
            </a:pathLst>
          </a:custGeom>
        </p:spPr>
        <p:txBody>
          <a:bodyPr wrap="square">
            <a:noAutofit/>
          </a:bodyPr>
          <a:lstStyle/>
          <a:p>
            <a:endParaRPr lang="id-ID"/>
          </a:p>
        </p:txBody>
      </p:sp>
    </p:spTree>
    <p:extLst>
      <p:ext uri="{BB962C8B-B14F-4D97-AF65-F5344CB8AC3E}">
        <p14:creationId xmlns:p14="http://schemas.microsoft.com/office/powerpoint/2010/main" val="3164911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49944" y="435429"/>
            <a:ext cx="5210629" cy="5994400"/>
          </a:xfrm>
          <a:custGeom>
            <a:avLst/>
            <a:gdLst>
              <a:gd name="connsiteX0" fmla="*/ 0 w 5210629"/>
              <a:gd name="connsiteY0" fmla="*/ 0 h 5994400"/>
              <a:gd name="connsiteX1" fmla="*/ 5210629 w 5210629"/>
              <a:gd name="connsiteY1" fmla="*/ 0 h 5994400"/>
              <a:gd name="connsiteX2" fmla="*/ 5210629 w 5210629"/>
              <a:gd name="connsiteY2" fmla="*/ 5994400 h 5994400"/>
              <a:gd name="connsiteX3" fmla="*/ 0 w 5210629"/>
              <a:gd name="connsiteY3" fmla="*/ 5994400 h 5994400"/>
            </a:gdLst>
            <a:ahLst/>
            <a:cxnLst>
              <a:cxn ang="0">
                <a:pos x="connsiteX0" y="connsiteY0"/>
              </a:cxn>
              <a:cxn ang="0">
                <a:pos x="connsiteX1" y="connsiteY1"/>
              </a:cxn>
              <a:cxn ang="0">
                <a:pos x="connsiteX2" y="connsiteY2"/>
              </a:cxn>
              <a:cxn ang="0">
                <a:pos x="connsiteX3" y="connsiteY3"/>
              </a:cxn>
            </a:cxnLst>
            <a:rect l="l" t="t" r="r" b="b"/>
            <a:pathLst>
              <a:path w="5210629" h="5994400">
                <a:moveTo>
                  <a:pt x="0" y="0"/>
                </a:moveTo>
                <a:lnTo>
                  <a:pt x="5210629" y="0"/>
                </a:lnTo>
                <a:lnTo>
                  <a:pt x="5210629" y="5994400"/>
                </a:lnTo>
                <a:lnTo>
                  <a:pt x="0" y="5994400"/>
                </a:lnTo>
                <a:close/>
              </a:path>
            </a:pathLst>
          </a:custGeom>
        </p:spPr>
        <p:txBody>
          <a:bodyPr wrap="square">
            <a:noAutofit/>
          </a:bodyPr>
          <a:lstStyle/>
          <a:p>
            <a:endParaRPr lang="id-ID"/>
          </a:p>
        </p:txBody>
      </p:sp>
    </p:spTree>
    <p:extLst>
      <p:ext uri="{BB962C8B-B14F-4D97-AF65-F5344CB8AC3E}">
        <p14:creationId xmlns:p14="http://schemas.microsoft.com/office/powerpoint/2010/main" val="2970341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990600" y="638175"/>
            <a:ext cx="5105400" cy="5581650"/>
          </a:xfrm>
          <a:custGeom>
            <a:avLst/>
            <a:gdLst>
              <a:gd name="connsiteX0" fmla="*/ 0 w 5105400"/>
              <a:gd name="connsiteY0" fmla="*/ 0 h 5581650"/>
              <a:gd name="connsiteX1" fmla="*/ 5105400 w 5105400"/>
              <a:gd name="connsiteY1" fmla="*/ 0 h 5581650"/>
              <a:gd name="connsiteX2" fmla="*/ 5105400 w 5105400"/>
              <a:gd name="connsiteY2" fmla="*/ 5581650 h 5581650"/>
              <a:gd name="connsiteX3" fmla="*/ 0 w 5105400"/>
              <a:gd name="connsiteY3" fmla="*/ 5581650 h 5581650"/>
            </a:gdLst>
            <a:ahLst/>
            <a:cxnLst>
              <a:cxn ang="0">
                <a:pos x="connsiteX0" y="connsiteY0"/>
              </a:cxn>
              <a:cxn ang="0">
                <a:pos x="connsiteX1" y="connsiteY1"/>
              </a:cxn>
              <a:cxn ang="0">
                <a:pos x="connsiteX2" y="connsiteY2"/>
              </a:cxn>
              <a:cxn ang="0">
                <a:pos x="connsiteX3" y="connsiteY3"/>
              </a:cxn>
            </a:cxnLst>
            <a:rect l="l" t="t" r="r" b="b"/>
            <a:pathLst>
              <a:path w="5105400" h="5581650">
                <a:moveTo>
                  <a:pt x="0" y="0"/>
                </a:moveTo>
                <a:lnTo>
                  <a:pt x="5105400" y="0"/>
                </a:lnTo>
                <a:lnTo>
                  <a:pt x="5105400" y="5581650"/>
                </a:lnTo>
                <a:lnTo>
                  <a:pt x="0" y="5581650"/>
                </a:lnTo>
                <a:close/>
              </a:path>
            </a:pathLst>
          </a:custGeom>
        </p:spPr>
        <p:txBody>
          <a:bodyPr wrap="square">
            <a:noAutofit/>
          </a:bodyPr>
          <a:lstStyle/>
          <a:p>
            <a:endParaRPr lang="id-ID"/>
          </a:p>
        </p:txBody>
      </p:sp>
      <p:sp>
        <p:nvSpPr>
          <p:cNvPr id="13" name="Picture Placeholder 12"/>
          <p:cNvSpPr>
            <a:spLocks noGrp="1"/>
          </p:cNvSpPr>
          <p:nvPr>
            <p:ph type="pic" sz="quarter" idx="11"/>
          </p:nvPr>
        </p:nvSpPr>
        <p:spPr>
          <a:xfrm>
            <a:off x="6096000" y="638175"/>
            <a:ext cx="5105400" cy="5581650"/>
          </a:xfrm>
          <a:custGeom>
            <a:avLst/>
            <a:gdLst>
              <a:gd name="connsiteX0" fmla="*/ 0 w 5105400"/>
              <a:gd name="connsiteY0" fmla="*/ 0 h 5581650"/>
              <a:gd name="connsiteX1" fmla="*/ 5105400 w 5105400"/>
              <a:gd name="connsiteY1" fmla="*/ 0 h 5581650"/>
              <a:gd name="connsiteX2" fmla="*/ 5105400 w 5105400"/>
              <a:gd name="connsiteY2" fmla="*/ 5581650 h 5581650"/>
              <a:gd name="connsiteX3" fmla="*/ 0 w 5105400"/>
              <a:gd name="connsiteY3" fmla="*/ 5581650 h 5581650"/>
            </a:gdLst>
            <a:ahLst/>
            <a:cxnLst>
              <a:cxn ang="0">
                <a:pos x="connsiteX0" y="connsiteY0"/>
              </a:cxn>
              <a:cxn ang="0">
                <a:pos x="connsiteX1" y="connsiteY1"/>
              </a:cxn>
              <a:cxn ang="0">
                <a:pos x="connsiteX2" y="connsiteY2"/>
              </a:cxn>
              <a:cxn ang="0">
                <a:pos x="connsiteX3" y="connsiteY3"/>
              </a:cxn>
            </a:cxnLst>
            <a:rect l="l" t="t" r="r" b="b"/>
            <a:pathLst>
              <a:path w="5105400" h="5581650">
                <a:moveTo>
                  <a:pt x="0" y="0"/>
                </a:moveTo>
                <a:lnTo>
                  <a:pt x="5105400" y="0"/>
                </a:lnTo>
                <a:lnTo>
                  <a:pt x="5105400" y="5581650"/>
                </a:lnTo>
                <a:lnTo>
                  <a:pt x="0" y="5581650"/>
                </a:lnTo>
                <a:close/>
              </a:path>
            </a:pathLst>
          </a:custGeom>
        </p:spPr>
        <p:txBody>
          <a:bodyPr wrap="square">
            <a:noAutofit/>
          </a:bodyPr>
          <a:lstStyle/>
          <a:p>
            <a:endParaRPr lang="id-ID"/>
          </a:p>
        </p:txBody>
      </p:sp>
    </p:spTree>
    <p:extLst>
      <p:ext uri="{BB962C8B-B14F-4D97-AF65-F5344CB8AC3E}">
        <p14:creationId xmlns:p14="http://schemas.microsoft.com/office/powerpoint/2010/main" val="29894788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7126514" y="391886"/>
            <a:ext cx="4644571" cy="6052457"/>
          </a:xfrm>
          <a:custGeom>
            <a:avLst/>
            <a:gdLst>
              <a:gd name="connsiteX0" fmla="*/ 0 w 4644571"/>
              <a:gd name="connsiteY0" fmla="*/ 0 h 6052457"/>
              <a:gd name="connsiteX1" fmla="*/ 4644571 w 4644571"/>
              <a:gd name="connsiteY1" fmla="*/ 0 h 6052457"/>
              <a:gd name="connsiteX2" fmla="*/ 4644571 w 4644571"/>
              <a:gd name="connsiteY2" fmla="*/ 6052457 h 6052457"/>
              <a:gd name="connsiteX3" fmla="*/ 0 w 4644571"/>
              <a:gd name="connsiteY3" fmla="*/ 6052457 h 6052457"/>
            </a:gdLst>
            <a:ahLst/>
            <a:cxnLst>
              <a:cxn ang="0">
                <a:pos x="connsiteX0" y="connsiteY0"/>
              </a:cxn>
              <a:cxn ang="0">
                <a:pos x="connsiteX1" y="connsiteY1"/>
              </a:cxn>
              <a:cxn ang="0">
                <a:pos x="connsiteX2" y="connsiteY2"/>
              </a:cxn>
              <a:cxn ang="0">
                <a:pos x="connsiteX3" y="connsiteY3"/>
              </a:cxn>
            </a:cxnLst>
            <a:rect l="l" t="t" r="r" b="b"/>
            <a:pathLst>
              <a:path w="4644571" h="6052457">
                <a:moveTo>
                  <a:pt x="0" y="0"/>
                </a:moveTo>
                <a:lnTo>
                  <a:pt x="4644571" y="0"/>
                </a:lnTo>
                <a:lnTo>
                  <a:pt x="4644571" y="6052457"/>
                </a:lnTo>
                <a:lnTo>
                  <a:pt x="0" y="6052457"/>
                </a:lnTo>
                <a:close/>
              </a:path>
            </a:pathLst>
          </a:custGeom>
        </p:spPr>
        <p:txBody>
          <a:bodyPr wrap="square">
            <a:noAutofit/>
          </a:bodyPr>
          <a:lstStyle/>
          <a:p>
            <a:endParaRPr lang="id-ID"/>
          </a:p>
        </p:txBody>
      </p:sp>
    </p:spTree>
    <p:extLst>
      <p:ext uri="{BB962C8B-B14F-4D97-AF65-F5344CB8AC3E}">
        <p14:creationId xmlns:p14="http://schemas.microsoft.com/office/powerpoint/2010/main" val="2689319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1944915"/>
            <a:ext cx="12192000" cy="3744685"/>
          </a:xfrm>
          <a:custGeom>
            <a:avLst/>
            <a:gdLst>
              <a:gd name="connsiteX0" fmla="*/ 0 w 12192000"/>
              <a:gd name="connsiteY0" fmla="*/ 0 h 3744685"/>
              <a:gd name="connsiteX1" fmla="*/ 12192000 w 12192000"/>
              <a:gd name="connsiteY1" fmla="*/ 0 h 3744685"/>
              <a:gd name="connsiteX2" fmla="*/ 12192000 w 12192000"/>
              <a:gd name="connsiteY2" fmla="*/ 3744685 h 3744685"/>
              <a:gd name="connsiteX3" fmla="*/ 0 w 12192000"/>
              <a:gd name="connsiteY3" fmla="*/ 3744685 h 3744685"/>
            </a:gdLst>
            <a:ahLst/>
            <a:cxnLst>
              <a:cxn ang="0">
                <a:pos x="connsiteX0" y="connsiteY0"/>
              </a:cxn>
              <a:cxn ang="0">
                <a:pos x="connsiteX1" y="connsiteY1"/>
              </a:cxn>
              <a:cxn ang="0">
                <a:pos x="connsiteX2" y="connsiteY2"/>
              </a:cxn>
              <a:cxn ang="0">
                <a:pos x="connsiteX3" y="connsiteY3"/>
              </a:cxn>
            </a:cxnLst>
            <a:rect l="l" t="t" r="r" b="b"/>
            <a:pathLst>
              <a:path w="12192000" h="3744685">
                <a:moveTo>
                  <a:pt x="0" y="0"/>
                </a:moveTo>
                <a:lnTo>
                  <a:pt x="12192000" y="0"/>
                </a:lnTo>
                <a:lnTo>
                  <a:pt x="12192000" y="3744685"/>
                </a:lnTo>
                <a:lnTo>
                  <a:pt x="0" y="3744685"/>
                </a:lnTo>
                <a:close/>
              </a:path>
            </a:pathLst>
          </a:custGeom>
        </p:spPr>
        <p:txBody>
          <a:bodyPr wrap="square">
            <a:noAutofit/>
          </a:bodyPr>
          <a:lstStyle/>
          <a:p>
            <a:endParaRPr lang="id-ID"/>
          </a:p>
        </p:txBody>
      </p:sp>
    </p:spTree>
    <p:extLst>
      <p:ext uri="{BB962C8B-B14F-4D97-AF65-F5344CB8AC3E}">
        <p14:creationId xmlns:p14="http://schemas.microsoft.com/office/powerpoint/2010/main" val="1008558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66430" y="609867"/>
            <a:ext cx="10859141" cy="5638267"/>
          </a:xfrm>
          <a:custGeom>
            <a:avLst/>
            <a:gdLst>
              <a:gd name="connsiteX0" fmla="*/ 0 w 11214847"/>
              <a:gd name="connsiteY0" fmla="*/ 0 h 5956674"/>
              <a:gd name="connsiteX1" fmla="*/ 11214847 w 11214847"/>
              <a:gd name="connsiteY1" fmla="*/ 0 h 5956674"/>
              <a:gd name="connsiteX2" fmla="*/ 11214847 w 11214847"/>
              <a:gd name="connsiteY2" fmla="*/ 5956674 h 5956674"/>
              <a:gd name="connsiteX3" fmla="*/ 0 w 11214847"/>
              <a:gd name="connsiteY3" fmla="*/ 5956674 h 5956674"/>
            </a:gdLst>
            <a:ahLst/>
            <a:cxnLst>
              <a:cxn ang="0">
                <a:pos x="connsiteX0" y="connsiteY0"/>
              </a:cxn>
              <a:cxn ang="0">
                <a:pos x="connsiteX1" y="connsiteY1"/>
              </a:cxn>
              <a:cxn ang="0">
                <a:pos x="connsiteX2" y="connsiteY2"/>
              </a:cxn>
              <a:cxn ang="0">
                <a:pos x="connsiteX3" y="connsiteY3"/>
              </a:cxn>
            </a:cxnLst>
            <a:rect l="l" t="t" r="r" b="b"/>
            <a:pathLst>
              <a:path w="11214847" h="5956674">
                <a:moveTo>
                  <a:pt x="0" y="0"/>
                </a:moveTo>
                <a:lnTo>
                  <a:pt x="11214847" y="0"/>
                </a:lnTo>
                <a:lnTo>
                  <a:pt x="11214847" y="5956674"/>
                </a:lnTo>
                <a:lnTo>
                  <a:pt x="0" y="5956674"/>
                </a:lnTo>
                <a:close/>
              </a:path>
            </a:pathLst>
          </a:custGeom>
        </p:spPr>
        <p:txBody>
          <a:bodyPr wrap="square">
            <a:noAutofit/>
          </a:bodyPr>
          <a:lstStyle/>
          <a:p>
            <a:endParaRPr lang="id-ID"/>
          </a:p>
        </p:txBody>
      </p:sp>
    </p:spTree>
    <p:extLst>
      <p:ext uri="{BB962C8B-B14F-4D97-AF65-F5344CB8AC3E}">
        <p14:creationId xmlns:p14="http://schemas.microsoft.com/office/powerpoint/2010/main" val="1376450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367972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1" y="927847"/>
            <a:ext cx="2501153" cy="5002306"/>
          </a:xfrm>
          <a:custGeom>
            <a:avLst/>
            <a:gdLst>
              <a:gd name="connsiteX0" fmla="*/ 0 w 2501153"/>
              <a:gd name="connsiteY0" fmla="*/ 0 h 5002306"/>
              <a:gd name="connsiteX1" fmla="*/ 2501153 w 2501153"/>
              <a:gd name="connsiteY1" fmla="*/ 0 h 5002306"/>
              <a:gd name="connsiteX2" fmla="*/ 2501153 w 2501153"/>
              <a:gd name="connsiteY2" fmla="*/ 5002306 h 5002306"/>
              <a:gd name="connsiteX3" fmla="*/ 0 w 2501153"/>
              <a:gd name="connsiteY3" fmla="*/ 5002306 h 5002306"/>
            </a:gdLst>
            <a:ahLst/>
            <a:cxnLst>
              <a:cxn ang="0">
                <a:pos x="connsiteX0" y="connsiteY0"/>
              </a:cxn>
              <a:cxn ang="0">
                <a:pos x="connsiteX1" y="connsiteY1"/>
              </a:cxn>
              <a:cxn ang="0">
                <a:pos x="connsiteX2" y="connsiteY2"/>
              </a:cxn>
              <a:cxn ang="0">
                <a:pos x="connsiteX3" y="connsiteY3"/>
              </a:cxn>
            </a:cxnLst>
            <a:rect l="l" t="t" r="r" b="b"/>
            <a:pathLst>
              <a:path w="2501153" h="5002306">
                <a:moveTo>
                  <a:pt x="0" y="0"/>
                </a:moveTo>
                <a:lnTo>
                  <a:pt x="2501153" y="0"/>
                </a:lnTo>
                <a:lnTo>
                  <a:pt x="2501153" y="5002306"/>
                </a:lnTo>
                <a:lnTo>
                  <a:pt x="0" y="5002306"/>
                </a:lnTo>
                <a:close/>
              </a:path>
            </a:pathLst>
          </a:custGeom>
        </p:spPr>
        <p:txBody>
          <a:bodyPr wrap="square">
            <a:noAutofit/>
          </a:bodyPr>
          <a:lstStyle/>
          <a:p>
            <a:endParaRPr lang="id-ID"/>
          </a:p>
        </p:txBody>
      </p:sp>
      <p:sp>
        <p:nvSpPr>
          <p:cNvPr id="12" name="Picture Placeholder 11"/>
          <p:cNvSpPr>
            <a:spLocks noGrp="1"/>
          </p:cNvSpPr>
          <p:nvPr>
            <p:ph type="pic" sz="quarter" idx="11"/>
          </p:nvPr>
        </p:nvSpPr>
        <p:spPr>
          <a:xfrm>
            <a:off x="8606120" y="927847"/>
            <a:ext cx="3585882" cy="5002306"/>
          </a:xfrm>
          <a:custGeom>
            <a:avLst/>
            <a:gdLst>
              <a:gd name="connsiteX0" fmla="*/ 0 w 2501153"/>
              <a:gd name="connsiteY0" fmla="*/ 0 h 5002306"/>
              <a:gd name="connsiteX1" fmla="*/ 2501153 w 2501153"/>
              <a:gd name="connsiteY1" fmla="*/ 0 h 5002306"/>
              <a:gd name="connsiteX2" fmla="*/ 2501153 w 2501153"/>
              <a:gd name="connsiteY2" fmla="*/ 5002306 h 5002306"/>
              <a:gd name="connsiteX3" fmla="*/ 0 w 2501153"/>
              <a:gd name="connsiteY3" fmla="*/ 5002306 h 5002306"/>
            </a:gdLst>
            <a:ahLst/>
            <a:cxnLst>
              <a:cxn ang="0">
                <a:pos x="connsiteX0" y="connsiteY0"/>
              </a:cxn>
              <a:cxn ang="0">
                <a:pos x="connsiteX1" y="connsiteY1"/>
              </a:cxn>
              <a:cxn ang="0">
                <a:pos x="connsiteX2" y="connsiteY2"/>
              </a:cxn>
              <a:cxn ang="0">
                <a:pos x="connsiteX3" y="connsiteY3"/>
              </a:cxn>
            </a:cxnLst>
            <a:rect l="l" t="t" r="r" b="b"/>
            <a:pathLst>
              <a:path w="2501153" h="5002306">
                <a:moveTo>
                  <a:pt x="0" y="0"/>
                </a:moveTo>
                <a:lnTo>
                  <a:pt x="2501153" y="0"/>
                </a:lnTo>
                <a:lnTo>
                  <a:pt x="2501153" y="5002306"/>
                </a:lnTo>
                <a:lnTo>
                  <a:pt x="0" y="5002306"/>
                </a:lnTo>
                <a:close/>
              </a:path>
            </a:pathLst>
          </a:custGeom>
        </p:spPr>
        <p:txBody>
          <a:bodyPr wrap="square">
            <a:noAutofit/>
          </a:bodyPr>
          <a:lstStyle/>
          <a:p>
            <a:endParaRPr lang="id-ID"/>
          </a:p>
        </p:txBody>
      </p:sp>
    </p:spTree>
    <p:extLst>
      <p:ext uri="{BB962C8B-B14F-4D97-AF65-F5344CB8AC3E}">
        <p14:creationId xmlns:p14="http://schemas.microsoft.com/office/powerpoint/2010/main" val="3671603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360230" y="333829"/>
            <a:ext cx="3381828" cy="6183086"/>
          </a:xfrm>
          <a:custGeom>
            <a:avLst/>
            <a:gdLst>
              <a:gd name="connsiteX0" fmla="*/ 0 w 3381828"/>
              <a:gd name="connsiteY0" fmla="*/ 0 h 6183086"/>
              <a:gd name="connsiteX1" fmla="*/ 3381828 w 3381828"/>
              <a:gd name="connsiteY1" fmla="*/ 0 h 6183086"/>
              <a:gd name="connsiteX2" fmla="*/ 3381828 w 3381828"/>
              <a:gd name="connsiteY2" fmla="*/ 6183086 h 6183086"/>
              <a:gd name="connsiteX3" fmla="*/ 0 w 3381828"/>
              <a:gd name="connsiteY3" fmla="*/ 6183086 h 6183086"/>
            </a:gdLst>
            <a:ahLst/>
            <a:cxnLst>
              <a:cxn ang="0">
                <a:pos x="connsiteX0" y="connsiteY0"/>
              </a:cxn>
              <a:cxn ang="0">
                <a:pos x="connsiteX1" y="connsiteY1"/>
              </a:cxn>
              <a:cxn ang="0">
                <a:pos x="connsiteX2" y="connsiteY2"/>
              </a:cxn>
              <a:cxn ang="0">
                <a:pos x="connsiteX3" y="connsiteY3"/>
              </a:cxn>
            </a:cxnLst>
            <a:rect l="l" t="t" r="r" b="b"/>
            <a:pathLst>
              <a:path w="3381828" h="6183086">
                <a:moveTo>
                  <a:pt x="0" y="0"/>
                </a:moveTo>
                <a:lnTo>
                  <a:pt x="3381828" y="0"/>
                </a:lnTo>
                <a:lnTo>
                  <a:pt x="3381828" y="6183086"/>
                </a:lnTo>
                <a:lnTo>
                  <a:pt x="0" y="6183086"/>
                </a:lnTo>
                <a:close/>
              </a:path>
            </a:pathLst>
          </a:custGeom>
        </p:spPr>
        <p:txBody>
          <a:bodyPr wrap="square">
            <a:noAutofit/>
          </a:bodyPr>
          <a:lstStyle/>
          <a:p>
            <a:endParaRPr lang="id-ID"/>
          </a:p>
        </p:txBody>
      </p:sp>
    </p:spTree>
    <p:extLst>
      <p:ext uri="{BB962C8B-B14F-4D97-AF65-F5344CB8AC3E}">
        <p14:creationId xmlns:p14="http://schemas.microsoft.com/office/powerpoint/2010/main" val="376253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2A35BE-BE02-473A-8ADF-B933BD74EB4A}" type="datetimeFigureOut">
              <a:rPr lang="id-ID" smtClean="0"/>
              <a:t>20/04/2026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2276263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2A35BE-BE02-473A-8ADF-B933BD74EB4A}" type="datetimeFigureOut">
              <a:rPr lang="id-ID" smtClean="0"/>
              <a:t>20/04/2026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136877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192A35BE-BE02-473A-8ADF-B933BD74EB4A}" type="datetimeFigureOut">
              <a:rPr lang="id-ID" smtClean="0"/>
              <a:t>20/04/2026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3515596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192A35BE-BE02-473A-8ADF-B933BD74EB4A}" type="datetimeFigureOut">
              <a:rPr lang="id-ID" smtClean="0"/>
              <a:t>20/04/2026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3171109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192A35BE-BE02-473A-8ADF-B933BD74EB4A}" type="datetimeFigureOut">
              <a:rPr lang="id-ID" smtClean="0"/>
              <a:t>20/04/2026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368755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2A35BE-BE02-473A-8ADF-B933BD74EB4A}" type="datetimeFigureOut">
              <a:rPr lang="id-ID" smtClean="0"/>
              <a:t>20/04/2026</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3035240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192A35BE-BE02-473A-8ADF-B933BD74EB4A}" type="datetimeFigureOut">
              <a:rPr lang="id-ID" smtClean="0"/>
              <a:t>20/04/2026</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2367847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192A35BE-BE02-473A-8ADF-B933BD74EB4A}" type="datetimeFigureOut">
              <a:rPr lang="id-ID" smtClean="0"/>
              <a:t>20/04/2026</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420323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192A35BE-BE02-473A-8ADF-B933BD74EB4A}" type="datetimeFigureOut">
              <a:rPr lang="id-ID" smtClean="0"/>
              <a:t>20/04/2026</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4221037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A35BE-BE02-473A-8ADF-B933BD74EB4A}" type="datetimeFigureOut">
              <a:rPr lang="id-ID" smtClean="0"/>
              <a:t>20/04/2026</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9544A397-EB3B-4B65-B67F-ADF3CFA3A95B}" type="slidenum">
              <a:rPr lang="id-ID" smtClean="0"/>
              <a:t>‹#›</a:t>
            </a:fld>
            <a:endParaRPr lang="id-ID"/>
          </a:p>
        </p:txBody>
      </p:sp>
    </p:spTree>
    <p:extLst>
      <p:ext uri="{BB962C8B-B14F-4D97-AF65-F5344CB8AC3E}">
        <p14:creationId xmlns:p14="http://schemas.microsoft.com/office/powerpoint/2010/main" val="66957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7302500" y="1346200"/>
            <a:ext cx="2374900" cy="4178300"/>
          </a:xfrm>
          <a:custGeom>
            <a:avLst/>
            <a:gdLst>
              <a:gd name="connsiteX0" fmla="*/ 0 w 2374900"/>
              <a:gd name="connsiteY0" fmla="*/ 0 h 4178300"/>
              <a:gd name="connsiteX1" fmla="*/ 2374900 w 2374900"/>
              <a:gd name="connsiteY1" fmla="*/ 0 h 4178300"/>
              <a:gd name="connsiteX2" fmla="*/ 2374900 w 2374900"/>
              <a:gd name="connsiteY2" fmla="*/ 4178300 h 4178300"/>
              <a:gd name="connsiteX3" fmla="*/ 0 w 2374900"/>
              <a:gd name="connsiteY3" fmla="*/ 4178300 h 4178300"/>
            </a:gdLst>
            <a:ahLst/>
            <a:cxnLst>
              <a:cxn ang="0">
                <a:pos x="connsiteX0" y="connsiteY0"/>
              </a:cxn>
              <a:cxn ang="0">
                <a:pos x="connsiteX1" y="connsiteY1"/>
              </a:cxn>
              <a:cxn ang="0">
                <a:pos x="connsiteX2" y="connsiteY2"/>
              </a:cxn>
              <a:cxn ang="0">
                <a:pos x="connsiteX3" y="connsiteY3"/>
              </a:cxn>
            </a:cxnLst>
            <a:rect l="l" t="t" r="r" b="b"/>
            <a:pathLst>
              <a:path w="2374900" h="4178300">
                <a:moveTo>
                  <a:pt x="0" y="0"/>
                </a:moveTo>
                <a:lnTo>
                  <a:pt x="2374900" y="0"/>
                </a:lnTo>
                <a:lnTo>
                  <a:pt x="2374900" y="4178300"/>
                </a:lnTo>
                <a:lnTo>
                  <a:pt x="0" y="4178300"/>
                </a:lnTo>
                <a:close/>
              </a:path>
            </a:pathLst>
          </a:custGeom>
        </p:spPr>
        <p:txBody>
          <a:bodyPr wrap="square">
            <a:noAutofit/>
          </a:bodyPr>
          <a:lstStyle/>
          <a:p>
            <a:endParaRPr lang="id-ID"/>
          </a:p>
        </p:txBody>
      </p:sp>
      <p:sp>
        <p:nvSpPr>
          <p:cNvPr id="13" name="Picture Placeholder 12"/>
          <p:cNvSpPr>
            <a:spLocks noGrp="1"/>
          </p:cNvSpPr>
          <p:nvPr>
            <p:ph type="pic" sz="quarter" idx="11"/>
          </p:nvPr>
        </p:nvSpPr>
        <p:spPr>
          <a:xfrm>
            <a:off x="9804400" y="1866900"/>
            <a:ext cx="1320800" cy="3225800"/>
          </a:xfrm>
          <a:custGeom>
            <a:avLst/>
            <a:gdLst>
              <a:gd name="connsiteX0" fmla="*/ 0 w 1320800"/>
              <a:gd name="connsiteY0" fmla="*/ 0 h 3225800"/>
              <a:gd name="connsiteX1" fmla="*/ 1320800 w 1320800"/>
              <a:gd name="connsiteY1" fmla="*/ 0 h 3225800"/>
              <a:gd name="connsiteX2" fmla="*/ 1320800 w 1320800"/>
              <a:gd name="connsiteY2" fmla="*/ 3225800 h 3225800"/>
              <a:gd name="connsiteX3" fmla="*/ 0 w 1320800"/>
              <a:gd name="connsiteY3" fmla="*/ 3225800 h 3225800"/>
            </a:gdLst>
            <a:ahLst/>
            <a:cxnLst>
              <a:cxn ang="0">
                <a:pos x="connsiteX0" y="connsiteY0"/>
              </a:cxn>
              <a:cxn ang="0">
                <a:pos x="connsiteX1" y="connsiteY1"/>
              </a:cxn>
              <a:cxn ang="0">
                <a:pos x="connsiteX2" y="connsiteY2"/>
              </a:cxn>
              <a:cxn ang="0">
                <a:pos x="connsiteX3" y="connsiteY3"/>
              </a:cxn>
            </a:cxnLst>
            <a:rect l="l" t="t" r="r" b="b"/>
            <a:pathLst>
              <a:path w="1320800" h="3225800">
                <a:moveTo>
                  <a:pt x="0" y="0"/>
                </a:moveTo>
                <a:lnTo>
                  <a:pt x="1320800" y="0"/>
                </a:lnTo>
                <a:lnTo>
                  <a:pt x="1320800" y="3225800"/>
                </a:lnTo>
                <a:lnTo>
                  <a:pt x="0" y="3225800"/>
                </a:lnTo>
                <a:close/>
              </a:path>
            </a:pathLst>
          </a:custGeom>
        </p:spPr>
        <p:txBody>
          <a:bodyPr wrap="square">
            <a:noAutofit/>
          </a:bodyPr>
          <a:lstStyle/>
          <a:p>
            <a:endParaRPr lang="id-ID"/>
          </a:p>
        </p:txBody>
      </p:sp>
    </p:spTree>
    <p:extLst>
      <p:ext uri="{BB962C8B-B14F-4D97-AF65-F5344CB8AC3E}">
        <p14:creationId xmlns:p14="http://schemas.microsoft.com/office/powerpoint/2010/main" val="312953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A35BE-BE02-473A-8ADF-B933BD74EB4A}" type="datetimeFigureOut">
              <a:rPr lang="id-ID" smtClean="0"/>
              <a:t>20/04/2026</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4A397-EB3B-4B65-B67F-ADF3CFA3A95B}" type="slidenum">
              <a:rPr lang="id-ID" smtClean="0"/>
              <a:t>‹#›</a:t>
            </a:fld>
            <a:endParaRPr lang="id-ID"/>
          </a:p>
        </p:txBody>
      </p:sp>
    </p:spTree>
    <p:extLst>
      <p:ext uri="{BB962C8B-B14F-4D97-AF65-F5344CB8AC3E}">
        <p14:creationId xmlns:p14="http://schemas.microsoft.com/office/powerpoint/2010/main" val="58265845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74" r:id="rId9"/>
    <p:sldLayoutId id="2147483673" r:id="rId10"/>
    <p:sldLayoutId id="2147483672" r:id="rId11"/>
    <p:sldLayoutId id="2147483671" r:id="rId12"/>
    <p:sldLayoutId id="2147483670" r:id="rId13"/>
    <p:sldLayoutId id="2147483669" r:id="rId14"/>
    <p:sldLayoutId id="2147483668" r:id="rId15"/>
    <p:sldLayoutId id="2147483667" r:id="rId16"/>
    <p:sldLayoutId id="2147483666" r:id="rId17"/>
    <p:sldLayoutId id="2147483665" r:id="rId18"/>
    <p:sldLayoutId id="2147483664" r:id="rId19"/>
    <p:sldLayoutId id="2147483663" r:id="rId20"/>
    <p:sldLayoutId id="2147483662" r:id="rId21"/>
    <p:sldLayoutId id="2147483661" r:id="rId22"/>
    <p:sldLayoutId id="2147483656" r:id="rId23"/>
    <p:sldLayoutId id="2147483657" r:id="rId24"/>
    <p:sldLayoutId id="2147483658" r:id="rId25"/>
    <p:sldLayoutId id="2147483659"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hiddenisland.ca/"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peimuseum.ca/thehiddenislan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eimuseumshop.ca/collections/magazin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hyperlink" Target="http://www.peimuseum.ca/"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mailto:mcrouse@gov.pe.ca"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hyperlink" Target="mailto:mcrouse@gov.pe.ca"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8.jpeg"/><Relationship Id="rId5" Type="http://schemas.microsoft.com/office/2007/relationships/hdphoto" Target="../media/hdphoto2.wdp"/><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7D30AB1E-815A-65EF-D7B1-D338291C9DC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1058" b="11058"/>
          <a:stretch>
            <a:fillRect/>
          </a:stretch>
        </p:blipFill>
        <p:spPr>
          <a:custGeom>
            <a:avLst/>
            <a:gdLst>
              <a:gd name="connsiteX0" fmla="*/ 0 w 11214847"/>
              <a:gd name="connsiteY0" fmla="*/ 0 h 5956674"/>
              <a:gd name="connsiteX1" fmla="*/ 11214847 w 11214847"/>
              <a:gd name="connsiteY1" fmla="*/ 0 h 5956674"/>
              <a:gd name="connsiteX2" fmla="*/ 11214847 w 11214847"/>
              <a:gd name="connsiteY2" fmla="*/ 5956674 h 5956674"/>
              <a:gd name="connsiteX3" fmla="*/ 0 w 11214847"/>
              <a:gd name="connsiteY3" fmla="*/ 5956674 h 5956674"/>
            </a:gdLst>
            <a:ahLst/>
            <a:cxnLst>
              <a:cxn ang="0">
                <a:pos x="connsiteX0" y="connsiteY0"/>
              </a:cxn>
              <a:cxn ang="0">
                <a:pos x="connsiteX1" y="connsiteY1"/>
              </a:cxn>
              <a:cxn ang="0">
                <a:pos x="connsiteX2" y="connsiteY2"/>
              </a:cxn>
              <a:cxn ang="0">
                <a:pos x="connsiteX3" y="connsiteY3"/>
              </a:cxn>
            </a:cxnLst>
            <a:rect l="l" t="t" r="r" b="b"/>
            <a:pathLst>
              <a:path w="11214847" h="5956674">
                <a:moveTo>
                  <a:pt x="0" y="0"/>
                </a:moveTo>
                <a:lnTo>
                  <a:pt x="11214847" y="0"/>
                </a:lnTo>
                <a:lnTo>
                  <a:pt x="11214847" y="5956674"/>
                </a:lnTo>
                <a:lnTo>
                  <a:pt x="0" y="5956674"/>
                </a:lnTo>
                <a:close/>
              </a:path>
            </a:pathLst>
          </a:custGeom>
        </p:spPr>
      </p:pic>
      <p:sp>
        <p:nvSpPr>
          <p:cNvPr id="14" name="Freeform 5"/>
          <p:cNvSpPr>
            <a:spLocks/>
          </p:cNvSpPr>
          <p:nvPr/>
        </p:nvSpPr>
        <p:spPr bwMode="auto">
          <a:xfrm>
            <a:off x="0" y="4192179"/>
            <a:ext cx="2689412" cy="2665821"/>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Oval 9"/>
          <p:cNvSpPr>
            <a:spLocks noChangeArrowheads="1"/>
          </p:cNvSpPr>
          <p:nvPr/>
        </p:nvSpPr>
        <p:spPr bwMode="auto">
          <a:xfrm>
            <a:off x="233443" y="2295364"/>
            <a:ext cx="238805" cy="238806"/>
          </a:xfrm>
          <a:prstGeom prst="ellipse">
            <a:avLst/>
          </a:pr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0" name="Oval 10"/>
          <p:cNvSpPr>
            <a:spLocks noChangeArrowheads="1"/>
          </p:cNvSpPr>
          <p:nvPr/>
        </p:nvSpPr>
        <p:spPr bwMode="auto">
          <a:xfrm>
            <a:off x="11525571" y="104446"/>
            <a:ext cx="510268" cy="512309"/>
          </a:xfrm>
          <a:prstGeom prst="ellipse">
            <a:avLst/>
          </a:pr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TextBox 24"/>
          <p:cNvSpPr txBox="1"/>
          <p:nvPr/>
        </p:nvSpPr>
        <p:spPr>
          <a:xfrm>
            <a:off x="666429" y="5601802"/>
            <a:ext cx="9963625" cy="646331"/>
          </a:xfrm>
          <a:prstGeom prst="rect">
            <a:avLst/>
          </a:prstGeom>
          <a:solidFill>
            <a:srgbClr val="C5AF76">
              <a:alpha val="60000"/>
            </a:srgbClr>
          </a:solidFill>
        </p:spPr>
        <p:txBody>
          <a:bodyPr wrap="none" rtlCol="0">
            <a:spAutoFit/>
          </a:bodyPr>
          <a:lstStyle/>
          <a:p>
            <a:r>
              <a:rPr lang="en-US" sz="36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PEI Museum and Heritage Foundation</a:t>
            </a:r>
          </a:p>
        </p:txBody>
      </p:sp>
      <p:sp>
        <p:nvSpPr>
          <p:cNvPr id="7" name="TextBox 6">
            <a:extLst>
              <a:ext uri="{FF2B5EF4-FFF2-40B4-BE49-F238E27FC236}">
                <a16:creationId xmlns:a16="http://schemas.microsoft.com/office/drawing/2014/main" id="{C448B2B4-CAE6-4663-BA1F-13D2207F72AE}"/>
              </a:ext>
            </a:extLst>
          </p:cNvPr>
          <p:cNvSpPr txBox="1"/>
          <p:nvPr/>
        </p:nvSpPr>
        <p:spPr>
          <a:xfrm>
            <a:off x="666429" y="4586139"/>
            <a:ext cx="5515808" cy="1015663"/>
          </a:xfrm>
          <a:prstGeom prst="rect">
            <a:avLst/>
          </a:prstGeom>
          <a:solidFill>
            <a:srgbClr val="C5AF76">
              <a:alpha val="60000"/>
            </a:srgbClr>
          </a:solidFill>
        </p:spPr>
        <p:txBody>
          <a:bodyPr wrap="square" rtlCol="0">
            <a:spAutoFit/>
          </a:bodyPr>
          <a:lstStyle/>
          <a:p>
            <a:r>
              <a:rPr lang="en-US" sz="6000" b="1" spc="300" dirty="0">
                <a:solidFill>
                  <a:schemeClr val="bg1"/>
                </a:solidFill>
                <a:latin typeface="Avenir Next LT Pro" panose="020B0504020202020204" pitchFamily="34" charset="0"/>
              </a:rPr>
              <a:t>WELCOME!</a:t>
            </a:r>
            <a:endParaRPr lang="id-ID" sz="6000" b="1" spc="3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939731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79657-9832-FE1E-99C1-0C21FDA4EE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29F0C38-9AF9-74FD-159B-C3C135FFD622}"/>
              </a:ext>
            </a:extLst>
          </p:cNvPr>
          <p:cNvSpPr txBox="1"/>
          <p:nvPr/>
        </p:nvSpPr>
        <p:spPr>
          <a:xfrm>
            <a:off x="380082" y="423374"/>
            <a:ext cx="11273438" cy="769441"/>
          </a:xfrm>
          <a:prstGeom prst="rect">
            <a:avLst/>
          </a:prstGeom>
          <a:noFill/>
        </p:spPr>
        <p:txBody>
          <a:bodyPr wrap="square" rtlCol="0">
            <a:spAutoFit/>
          </a:bodyPr>
          <a:lstStyle/>
          <a:p>
            <a:r>
              <a:rPr lang="en-US" sz="4400" b="1" spc="300" dirty="0">
                <a:solidFill>
                  <a:schemeClr val="accent4">
                    <a:lumMod val="50000"/>
                  </a:schemeClr>
                </a:solidFill>
                <a:latin typeface="Avenir Next LT Pro" panose="020B0504020202020204" pitchFamily="34" charset="0"/>
              </a:rPr>
              <a:t>BASIN HEAD FISHERIES MUSEUM</a:t>
            </a:r>
            <a:endParaRPr lang="id-ID" sz="4400" b="1" spc="300" dirty="0">
              <a:solidFill>
                <a:schemeClr val="accent4">
                  <a:lumMod val="50000"/>
                </a:schemeClr>
              </a:solidFill>
              <a:latin typeface="Avenir Next LT Pro" panose="020B0504020202020204" pitchFamily="34" charset="0"/>
            </a:endParaRPr>
          </a:p>
        </p:txBody>
      </p:sp>
      <p:sp>
        <p:nvSpPr>
          <p:cNvPr id="6" name="Rectangle 5">
            <a:extLst>
              <a:ext uri="{FF2B5EF4-FFF2-40B4-BE49-F238E27FC236}">
                <a16:creationId xmlns:a16="http://schemas.microsoft.com/office/drawing/2014/main" id="{2CE927F7-2798-5A4F-21F9-179892DE5A58}"/>
              </a:ext>
            </a:extLst>
          </p:cNvPr>
          <p:cNvSpPr/>
          <p:nvPr/>
        </p:nvSpPr>
        <p:spPr>
          <a:xfrm>
            <a:off x="6817142" y="4722564"/>
            <a:ext cx="4271538" cy="461665"/>
          </a:xfrm>
          <a:prstGeom prst="rect">
            <a:avLst/>
          </a:prstGeom>
        </p:spPr>
        <p:txBody>
          <a:bodyPr wrap="square">
            <a:spAutoFit/>
          </a:bodyPr>
          <a:lstStyle/>
          <a:p>
            <a:r>
              <a:rPr lang="en-US" sz="2400" b="1" dirty="0">
                <a:solidFill>
                  <a:srgbClr val="000000"/>
                </a:solidFill>
                <a:latin typeface="Avenir Next LT Pro" panose="020B0504020202020204" pitchFamily="34" charset="0"/>
              </a:rPr>
              <a:t>Marine Protected Area Tour</a:t>
            </a:r>
            <a:endParaRPr lang="en-US" dirty="0">
              <a:latin typeface="Avenir Next LT Pro" panose="020B0504020202020204" pitchFamily="34" charset="0"/>
            </a:endParaRPr>
          </a:p>
        </p:txBody>
      </p:sp>
      <p:sp>
        <p:nvSpPr>
          <p:cNvPr id="2" name="Rectangle 1">
            <a:extLst>
              <a:ext uri="{FF2B5EF4-FFF2-40B4-BE49-F238E27FC236}">
                <a16:creationId xmlns:a16="http://schemas.microsoft.com/office/drawing/2014/main" id="{E1DB0676-8F09-3696-7BA0-EE2C549CF4F7}"/>
              </a:ext>
            </a:extLst>
          </p:cNvPr>
          <p:cNvSpPr/>
          <p:nvPr/>
        </p:nvSpPr>
        <p:spPr>
          <a:xfrm>
            <a:off x="987602" y="4722564"/>
            <a:ext cx="3992879" cy="461665"/>
          </a:xfrm>
          <a:prstGeom prst="rect">
            <a:avLst/>
          </a:prstGeom>
        </p:spPr>
        <p:txBody>
          <a:bodyPr wrap="square">
            <a:spAutoFit/>
          </a:bodyPr>
          <a:lstStyle/>
          <a:p>
            <a:r>
              <a:rPr lang="en-US" sz="2400" b="1" dirty="0" err="1">
                <a:solidFill>
                  <a:srgbClr val="000000"/>
                </a:solidFill>
                <a:latin typeface="Avenir Next LT Pro" panose="020B0504020202020204" pitchFamily="34" charset="0"/>
              </a:rPr>
              <a:t>Mi’Kmaq</a:t>
            </a:r>
            <a:r>
              <a:rPr lang="en-US" sz="2400" b="1" dirty="0">
                <a:solidFill>
                  <a:srgbClr val="000000"/>
                </a:solidFill>
                <a:latin typeface="Avenir Next LT Pro" panose="020B0504020202020204" pitchFamily="34" charset="0"/>
              </a:rPr>
              <a:t> Heritage Actors</a:t>
            </a:r>
            <a:endParaRPr lang="en-US" dirty="0">
              <a:latin typeface="Avenir Next LT Pro" panose="020B0504020202020204" pitchFamily="34" charset="0"/>
            </a:endParaRPr>
          </a:p>
        </p:txBody>
      </p:sp>
      <p:pic>
        <p:nvPicPr>
          <p:cNvPr id="4" name="Picture 3">
            <a:extLst>
              <a:ext uri="{FF2B5EF4-FFF2-40B4-BE49-F238E27FC236}">
                <a16:creationId xmlns:a16="http://schemas.microsoft.com/office/drawing/2014/main" id="{57A04547-0E25-E850-0948-BF89BF8BD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083" y="1225189"/>
            <a:ext cx="5207918" cy="3465001"/>
          </a:xfrm>
          <a:prstGeom prst="rect">
            <a:avLst/>
          </a:prstGeom>
        </p:spPr>
      </p:pic>
      <p:pic>
        <p:nvPicPr>
          <p:cNvPr id="8" name="Picture 7">
            <a:extLst>
              <a:ext uri="{FF2B5EF4-FFF2-40B4-BE49-F238E27FC236}">
                <a16:creationId xmlns:a16="http://schemas.microsoft.com/office/drawing/2014/main" id="{52D9287C-3325-0D5C-E485-34662B22786E}"/>
              </a:ext>
            </a:extLst>
          </p:cNvPr>
          <p:cNvPicPr>
            <a:picLocks noChangeAspect="1"/>
          </p:cNvPicPr>
          <p:nvPr/>
        </p:nvPicPr>
        <p:blipFill>
          <a:blip r:embed="rId4"/>
          <a:stretch>
            <a:fillRect/>
          </a:stretch>
        </p:blipFill>
        <p:spPr>
          <a:xfrm>
            <a:off x="5863375" y="1225189"/>
            <a:ext cx="6179072" cy="3465000"/>
          </a:xfrm>
          <a:prstGeom prst="rect">
            <a:avLst/>
          </a:prstGeom>
        </p:spPr>
      </p:pic>
      <p:sp>
        <p:nvSpPr>
          <p:cNvPr id="9" name="TextBox 8">
            <a:extLst>
              <a:ext uri="{FF2B5EF4-FFF2-40B4-BE49-F238E27FC236}">
                <a16:creationId xmlns:a16="http://schemas.microsoft.com/office/drawing/2014/main" id="{5E5A0BBF-51D3-31BB-51D7-67E54830B74D}"/>
              </a:ext>
            </a:extLst>
          </p:cNvPr>
          <p:cNvSpPr txBox="1"/>
          <p:nvPr/>
        </p:nvSpPr>
        <p:spPr>
          <a:xfrm>
            <a:off x="5863374" y="5090870"/>
            <a:ext cx="6328625" cy="1754326"/>
          </a:xfrm>
          <a:prstGeom prst="rect">
            <a:avLst/>
          </a:prstGeom>
          <a:noFill/>
        </p:spPr>
        <p:txBody>
          <a:bodyPr wrap="square" rtlCol="0">
            <a:spAutoFit/>
          </a:bodyPr>
          <a:lstStyle/>
          <a:p>
            <a:r>
              <a:rPr lang="en-US" dirty="0"/>
              <a:t>This</a:t>
            </a:r>
            <a:r>
              <a:rPr lang="en-US" b="1" dirty="0"/>
              <a:t> 1-hour tour </a:t>
            </a:r>
            <a:r>
              <a:rPr lang="en-US" dirty="0"/>
              <a:t>provides an immersive experience for visitors to:</a:t>
            </a:r>
          </a:p>
          <a:p>
            <a:pPr marL="285750" indent="-285750">
              <a:buFont typeface="Arial" panose="020B0604020202020204" pitchFamily="34" charset="0"/>
              <a:buChar char="•"/>
            </a:pPr>
            <a:r>
              <a:rPr lang="en-US" dirty="0"/>
              <a:t>Learn local history</a:t>
            </a:r>
          </a:p>
          <a:p>
            <a:pPr marL="285750" indent="-285750">
              <a:buFont typeface="Arial" panose="020B0604020202020204" pitchFamily="34" charset="0"/>
              <a:buChar char="•"/>
            </a:pPr>
            <a:r>
              <a:rPr lang="en-US" dirty="0"/>
              <a:t>Experience the singing sands beneath their feet</a:t>
            </a:r>
          </a:p>
          <a:p>
            <a:pPr marL="285750" indent="-285750">
              <a:buFont typeface="Arial" panose="020B0604020202020204" pitchFamily="34" charset="0"/>
              <a:buChar char="•"/>
            </a:pPr>
            <a:r>
              <a:rPr lang="en-US" dirty="0"/>
              <a:t>Have a tasty treat (ice cream) </a:t>
            </a:r>
          </a:p>
          <a:p>
            <a:pPr marL="285750" indent="-285750">
              <a:buFont typeface="Arial" panose="020B0604020202020204" pitchFamily="34" charset="0"/>
              <a:buChar char="•"/>
            </a:pPr>
            <a:r>
              <a:rPr lang="en-US" dirty="0"/>
              <a:t>Take part in the conservation effort by pulling a Green Crab trap and documenting the contents!</a:t>
            </a:r>
          </a:p>
        </p:txBody>
      </p:sp>
      <p:sp>
        <p:nvSpPr>
          <p:cNvPr id="11" name="TextBox 10">
            <a:extLst>
              <a:ext uri="{FF2B5EF4-FFF2-40B4-BE49-F238E27FC236}">
                <a16:creationId xmlns:a16="http://schemas.microsoft.com/office/drawing/2014/main" id="{D9B5099D-445D-6611-BB2C-56818706AE95}"/>
              </a:ext>
            </a:extLst>
          </p:cNvPr>
          <p:cNvSpPr txBox="1"/>
          <p:nvPr/>
        </p:nvSpPr>
        <p:spPr>
          <a:xfrm>
            <a:off x="380082" y="5090870"/>
            <a:ext cx="5207918" cy="1754326"/>
          </a:xfrm>
          <a:prstGeom prst="rect">
            <a:avLst/>
          </a:prstGeom>
          <a:noFill/>
        </p:spPr>
        <p:txBody>
          <a:bodyPr wrap="square" rtlCol="0">
            <a:spAutoFit/>
          </a:bodyPr>
          <a:lstStyle/>
          <a:p>
            <a:r>
              <a:rPr lang="en-US" dirty="0"/>
              <a:t>Join the Mi'kmaq Heritage Actors for a weekly hour of storytelling with songs, drumming, and dance.</a:t>
            </a:r>
          </a:p>
          <a:p>
            <a:endParaRPr lang="en-US" dirty="0"/>
          </a:p>
          <a:p>
            <a:r>
              <a:rPr lang="en-US" dirty="0"/>
              <a:t>This show happens rain or shine and will take place inside the museum if the weather calls for it. Summer 2026 dates TBD – stay tuned to our socials.</a:t>
            </a:r>
          </a:p>
        </p:txBody>
      </p:sp>
    </p:spTree>
    <p:extLst>
      <p:ext uri="{BB962C8B-B14F-4D97-AF65-F5344CB8AC3E}">
        <p14:creationId xmlns:p14="http://schemas.microsoft.com/office/powerpoint/2010/main" val="320034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D35D35-E0CA-4FE1-B295-210B08C03A5A}"/>
              </a:ext>
            </a:extLst>
          </p:cNvPr>
          <p:cNvSpPr txBox="1"/>
          <p:nvPr/>
        </p:nvSpPr>
        <p:spPr>
          <a:xfrm>
            <a:off x="380082" y="423374"/>
            <a:ext cx="11273438" cy="769441"/>
          </a:xfrm>
          <a:prstGeom prst="rect">
            <a:avLst/>
          </a:prstGeom>
          <a:noFill/>
        </p:spPr>
        <p:txBody>
          <a:bodyPr wrap="square" rtlCol="0">
            <a:spAutoFit/>
          </a:bodyPr>
          <a:lstStyle/>
          <a:p>
            <a:r>
              <a:rPr lang="en-US" sz="4400" b="1" spc="300" dirty="0">
                <a:solidFill>
                  <a:schemeClr val="accent4">
                    <a:lumMod val="50000"/>
                  </a:schemeClr>
                </a:solidFill>
                <a:latin typeface="Avenir Next LT Pro" panose="020B0504020202020204" pitchFamily="34" charset="0"/>
              </a:rPr>
              <a:t>EPTEK ART &amp; CULTURE CENTER</a:t>
            </a:r>
            <a:endParaRPr lang="id-ID" sz="4400" b="1" spc="300" dirty="0">
              <a:solidFill>
                <a:schemeClr val="accent4">
                  <a:lumMod val="50000"/>
                </a:schemeClr>
              </a:solidFill>
              <a:latin typeface="Avenir Next LT Pro" panose="020B0504020202020204" pitchFamily="34" charset="0"/>
            </a:endParaRPr>
          </a:p>
        </p:txBody>
      </p:sp>
      <p:sp>
        <p:nvSpPr>
          <p:cNvPr id="6" name="Rectangle 5">
            <a:extLst>
              <a:ext uri="{FF2B5EF4-FFF2-40B4-BE49-F238E27FC236}">
                <a16:creationId xmlns:a16="http://schemas.microsoft.com/office/drawing/2014/main" id="{6399DEBA-F533-44F8-8235-4B7312F47D07}"/>
              </a:ext>
            </a:extLst>
          </p:cNvPr>
          <p:cNvSpPr/>
          <p:nvPr/>
        </p:nvSpPr>
        <p:spPr>
          <a:xfrm>
            <a:off x="7433887" y="1345215"/>
            <a:ext cx="4636193" cy="4308872"/>
          </a:xfrm>
          <a:prstGeom prst="rect">
            <a:avLst/>
          </a:prstGeom>
        </p:spPr>
        <p:txBody>
          <a:bodyPr wrap="square">
            <a:spAutoFit/>
          </a:bodyPr>
          <a:lstStyle/>
          <a:p>
            <a:r>
              <a:rPr lang="en-US" sz="2800" b="1" dirty="0">
                <a:solidFill>
                  <a:srgbClr val="000000"/>
                </a:solidFill>
                <a:latin typeface="Avenir Next LT Pro" panose="020B0504020202020204" pitchFamily="34" charset="0"/>
              </a:rPr>
              <a:t>Location: </a:t>
            </a:r>
            <a:endParaRPr lang="en-US" sz="2000" b="1" dirty="0">
              <a:solidFill>
                <a:srgbClr val="000000"/>
              </a:solidFill>
              <a:latin typeface="Avenir Next LT Pro" panose="020B0504020202020204" pitchFamily="34" charset="0"/>
            </a:endParaRPr>
          </a:p>
          <a:p>
            <a:r>
              <a:rPr lang="en-US" sz="2000" dirty="0">
                <a:solidFill>
                  <a:srgbClr val="000000"/>
                </a:solidFill>
                <a:latin typeface="Avenir Next LT Pro" panose="020B0504020202020204" pitchFamily="34" charset="0"/>
              </a:rPr>
              <a:t>130 Heather </a:t>
            </a:r>
            <a:r>
              <a:rPr lang="en-US" sz="2000" dirty="0" err="1">
                <a:solidFill>
                  <a:srgbClr val="000000"/>
                </a:solidFill>
                <a:latin typeface="Avenir Next LT Pro" panose="020B0504020202020204" pitchFamily="34" charset="0"/>
              </a:rPr>
              <a:t>Moyse</a:t>
            </a:r>
            <a:r>
              <a:rPr lang="en-US" sz="2000" dirty="0">
                <a:solidFill>
                  <a:srgbClr val="000000"/>
                </a:solidFill>
                <a:latin typeface="Avenir Next LT Pro" panose="020B0504020202020204" pitchFamily="34" charset="0"/>
              </a:rPr>
              <a:t> Drive, Summerside</a:t>
            </a:r>
          </a:p>
          <a:p>
            <a:endParaRPr lang="en-US" sz="2000" b="1" dirty="0">
              <a:latin typeface="Avenir Next LT Pro" panose="020B0504020202020204" pitchFamily="34" charset="0"/>
            </a:endParaRPr>
          </a:p>
          <a:p>
            <a:r>
              <a:rPr lang="en-US" sz="2800" b="1" dirty="0">
                <a:latin typeface="Avenir Next LT Pro" panose="020B0504020202020204" pitchFamily="34" charset="0"/>
              </a:rPr>
              <a:t>Operating hours:</a:t>
            </a:r>
          </a:p>
          <a:p>
            <a:endParaRPr lang="en-US" sz="2000" i="1" dirty="0">
              <a:latin typeface="Avenir Next LT Pro" panose="020B0504020202020204" pitchFamily="34" charset="0"/>
            </a:endParaRPr>
          </a:p>
          <a:p>
            <a:r>
              <a:rPr lang="en-US" sz="2400" i="1" dirty="0">
                <a:latin typeface="Avenir Next LT Pro" panose="020B0504020202020204" pitchFamily="34" charset="0"/>
              </a:rPr>
              <a:t>October 1 to June 30</a:t>
            </a:r>
          </a:p>
          <a:p>
            <a:pPr marL="285750" indent="-285750">
              <a:buFont typeface="Arial" panose="020B0604020202020204" pitchFamily="34" charset="0"/>
              <a:buChar char="•"/>
            </a:pPr>
            <a:r>
              <a:rPr lang="en-US" dirty="0">
                <a:latin typeface="Avenir Next LT Pro" panose="020B0504020202020204" pitchFamily="34" charset="0"/>
              </a:rPr>
              <a:t>Tuesday to Friday 10:00 am - 4:00 pm</a:t>
            </a:r>
          </a:p>
          <a:p>
            <a:pPr marL="285750" indent="-285750">
              <a:buFont typeface="Arial" panose="020B0604020202020204" pitchFamily="34" charset="0"/>
              <a:buChar char="•"/>
            </a:pPr>
            <a:r>
              <a:rPr lang="en-US" dirty="0">
                <a:latin typeface="Avenir Next LT Pro" panose="020B0504020202020204" pitchFamily="34" charset="0"/>
              </a:rPr>
              <a:t>Sunday 12:00 pm - 4:00 pm</a:t>
            </a:r>
          </a:p>
          <a:p>
            <a:endParaRPr lang="en-US" i="1" dirty="0">
              <a:latin typeface="Avenir Next LT Pro" panose="020B0504020202020204" pitchFamily="34" charset="0"/>
            </a:endParaRPr>
          </a:p>
          <a:p>
            <a:r>
              <a:rPr lang="en-US" sz="2400" i="1" dirty="0">
                <a:latin typeface="Avenir Next LT Pro" panose="020B0504020202020204" pitchFamily="34" charset="0"/>
              </a:rPr>
              <a:t>July, August, September</a:t>
            </a:r>
          </a:p>
          <a:p>
            <a:pPr marL="285750" indent="-285750">
              <a:buFont typeface="Arial" panose="020B0604020202020204" pitchFamily="34" charset="0"/>
              <a:buChar char="•"/>
            </a:pPr>
            <a:r>
              <a:rPr lang="en-US" dirty="0">
                <a:latin typeface="Avenir Next LT Pro" panose="020B0504020202020204" pitchFamily="34" charset="0"/>
              </a:rPr>
              <a:t>Tuesday to Saturday 9:00 am -5:00 pm</a:t>
            </a:r>
          </a:p>
          <a:p>
            <a:pPr marL="285750" indent="-285750">
              <a:buFont typeface="Arial" panose="020B0604020202020204" pitchFamily="34" charset="0"/>
              <a:buChar char="•"/>
            </a:pPr>
            <a:r>
              <a:rPr lang="en-US" dirty="0">
                <a:latin typeface="Avenir Next LT Pro" panose="020B0504020202020204" pitchFamily="34" charset="0"/>
              </a:rPr>
              <a:t>Sunday 12:00 pm - 5:00 pm</a:t>
            </a:r>
            <a:endParaRPr lang="en-US" i="1" dirty="0">
              <a:latin typeface="Avenir Next LT Pro" panose="020B0504020202020204" pitchFamily="34" charset="0"/>
            </a:endParaRPr>
          </a:p>
        </p:txBody>
      </p:sp>
      <p:pic>
        <p:nvPicPr>
          <p:cNvPr id="8" name="Picture 7" descr="A picture containing indoor, floor, wall, ceiling&#10;&#10;Description automatically generated">
            <a:extLst>
              <a:ext uri="{FF2B5EF4-FFF2-40B4-BE49-F238E27FC236}">
                <a16:creationId xmlns:a16="http://schemas.microsoft.com/office/drawing/2014/main" id="{3517B549-C6A6-4C54-B88B-68A75C201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000" y="1345215"/>
            <a:ext cx="6759787" cy="5069840"/>
          </a:xfrm>
          <a:prstGeom prst="rect">
            <a:avLst/>
          </a:prstGeom>
        </p:spPr>
      </p:pic>
    </p:spTree>
    <p:extLst>
      <p:ext uri="{BB962C8B-B14F-4D97-AF65-F5344CB8AC3E}">
        <p14:creationId xmlns:p14="http://schemas.microsoft.com/office/powerpoint/2010/main" val="1414688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D2F95-46C9-D6B9-E2B9-860ECEB702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7A0DE72-DB21-D1EF-CA44-5BB0CA2E650A}"/>
              </a:ext>
            </a:extLst>
          </p:cNvPr>
          <p:cNvSpPr txBox="1"/>
          <p:nvPr/>
        </p:nvSpPr>
        <p:spPr>
          <a:xfrm>
            <a:off x="380082" y="423374"/>
            <a:ext cx="11273438" cy="769441"/>
          </a:xfrm>
          <a:prstGeom prst="rect">
            <a:avLst/>
          </a:prstGeom>
          <a:noFill/>
        </p:spPr>
        <p:txBody>
          <a:bodyPr wrap="square" rtlCol="0">
            <a:spAutoFit/>
          </a:bodyPr>
          <a:lstStyle/>
          <a:p>
            <a:r>
              <a:rPr lang="en-US" sz="4400" b="1" spc="300" dirty="0">
                <a:solidFill>
                  <a:schemeClr val="accent4">
                    <a:lumMod val="50000"/>
                  </a:schemeClr>
                </a:solidFill>
                <a:latin typeface="Avenir Next LT Pro" panose="020B0504020202020204" pitchFamily="34" charset="0"/>
              </a:rPr>
              <a:t>EPTEK ART &amp; CULTURE CENTER</a:t>
            </a:r>
            <a:endParaRPr lang="id-ID" sz="4400" b="1" spc="300" dirty="0">
              <a:solidFill>
                <a:schemeClr val="accent4">
                  <a:lumMod val="50000"/>
                </a:schemeClr>
              </a:solidFill>
              <a:latin typeface="Avenir Next LT Pro" panose="020B0504020202020204" pitchFamily="34" charset="0"/>
            </a:endParaRPr>
          </a:p>
        </p:txBody>
      </p:sp>
      <p:sp>
        <p:nvSpPr>
          <p:cNvPr id="6" name="Rectangle 5">
            <a:extLst>
              <a:ext uri="{FF2B5EF4-FFF2-40B4-BE49-F238E27FC236}">
                <a16:creationId xmlns:a16="http://schemas.microsoft.com/office/drawing/2014/main" id="{AC6B9C89-3D57-66AF-BBA2-8DB10E3BB530}"/>
              </a:ext>
            </a:extLst>
          </p:cNvPr>
          <p:cNvSpPr/>
          <p:nvPr/>
        </p:nvSpPr>
        <p:spPr>
          <a:xfrm>
            <a:off x="6671724" y="1192815"/>
            <a:ext cx="5333810" cy="5447645"/>
          </a:xfrm>
          <a:prstGeom prst="rect">
            <a:avLst/>
          </a:prstGeom>
        </p:spPr>
        <p:txBody>
          <a:bodyPr wrap="square">
            <a:spAutoFit/>
          </a:bodyPr>
          <a:lstStyle/>
          <a:p>
            <a:pPr algn="ctr"/>
            <a:r>
              <a:rPr lang="en-US" sz="2400" b="1" dirty="0"/>
              <a:t>UPCOMING EXHIBIT</a:t>
            </a:r>
          </a:p>
          <a:p>
            <a:r>
              <a:rPr lang="en-US" sz="2400" b="1" i="1" dirty="0"/>
              <a:t>Women’s Work: Doing what needs to be done</a:t>
            </a:r>
            <a:endParaRPr lang="en-US" sz="2400" dirty="0"/>
          </a:p>
          <a:p>
            <a:endParaRPr lang="en-US" sz="1600" dirty="0"/>
          </a:p>
          <a:p>
            <a:r>
              <a:rPr lang="en-US" sz="2000" dirty="0"/>
              <a:t>This summer, we are pleased to offer </a:t>
            </a:r>
            <a:r>
              <a:rPr lang="en-US" sz="2000" i="1" dirty="0"/>
              <a:t>Women’s Work: Doing what needs to be done, </a:t>
            </a:r>
            <a:r>
              <a:rPr lang="en-US" sz="2000" dirty="0"/>
              <a:t>hosted</a:t>
            </a:r>
            <a:r>
              <a:rPr lang="en-US" sz="2000" i="1" dirty="0"/>
              <a:t> </a:t>
            </a:r>
            <a:r>
              <a:rPr lang="en-US" sz="2000" dirty="0"/>
              <a:t>by Eptek Art &amp; Culture Centre one of our seven sites. </a:t>
            </a:r>
          </a:p>
          <a:p>
            <a:endParaRPr lang="en-US" sz="2000" dirty="0"/>
          </a:p>
          <a:p>
            <a:r>
              <a:rPr lang="en-US" sz="2000" dirty="0"/>
              <a:t>This exhibition, developed by the PEI Museum &amp; Heritage Foundation and offered as part of our Summer Season 2026, will examine the term </a:t>
            </a:r>
            <a:r>
              <a:rPr lang="en-US" sz="2000" i="1" dirty="0"/>
              <a:t>women’s work </a:t>
            </a:r>
            <a:r>
              <a:rPr lang="en-US" sz="2000" dirty="0"/>
              <a:t>and the role it plays within PEI history.</a:t>
            </a:r>
            <a:r>
              <a:rPr lang="en-US" sz="2000" i="1" dirty="0"/>
              <a:t> </a:t>
            </a:r>
          </a:p>
          <a:p>
            <a:endParaRPr lang="en-US" sz="2000" dirty="0"/>
          </a:p>
          <a:p>
            <a:r>
              <a:rPr lang="en-US" sz="2000" dirty="0"/>
              <a:t>In the words of Katherine Dewar, a prolific Island historian who recently passed away:</a:t>
            </a:r>
            <a:r>
              <a:rPr lang="en-US" sz="2000" i="1" dirty="0"/>
              <a:t> “So glad someone is interested in women.”</a:t>
            </a:r>
            <a:endParaRPr lang="en-US" sz="2000" i="1" dirty="0">
              <a:latin typeface="Avenir Next LT Pro" panose="020B0504020202020204" pitchFamily="34" charset="0"/>
            </a:endParaRPr>
          </a:p>
        </p:txBody>
      </p:sp>
      <p:pic>
        <p:nvPicPr>
          <p:cNvPr id="3" name="Picture 2">
            <a:extLst>
              <a:ext uri="{FF2B5EF4-FFF2-40B4-BE49-F238E27FC236}">
                <a16:creationId xmlns:a16="http://schemas.microsoft.com/office/drawing/2014/main" id="{C6EA0608-69DD-EA63-F1D1-3823446B2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480" y="1097788"/>
            <a:ext cx="5974846" cy="5512785"/>
          </a:xfrm>
          <a:prstGeom prst="rect">
            <a:avLst/>
          </a:prstGeom>
        </p:spPr>
      </p:pic>
    </p:spTree>
    <p:extLst>
      <p:ext uri="{BB962C8B-B14F-4D97-AF65-F5344CB8AC3E}">
        <p14:creationId xmlns:p14="http://schemas.microsoft.com/office/powerpoint/2010/main" val="474779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D35D35-E0CA-4FE1-B295-210B08C03A5A}"/>
              </a:ext>
            </a:extLst>
          </p:cNvPr>
          <p:cNvSpPr txBox="1"/>
          <p:nvPr/>
        </p:nvSpPr>
        <p:spPr>
          <a:xfrm>
            <a:off x="380082" y="230334"/>
            <a:ext cx="11273438" cy="1323439"/>
          </a:xfrm>
          <a:prstGeom prst="rect">
            <a:avLst/>
          </a:prstGeom>
          <a:noFill/>
        </p:spPr>
        <p:txBody>
          <a:bodyPr wrap="square" rtlCol="0">
            <a:spAutoFit/>
          </a:bodyPr>
          <a:lstStyle/>
          <a:p>
            <a:r>
              <a:rPr lang="en-US" sz="4000" b="1" spc="300" dirty="0">
                <a:solidFill>
                  <a:schemeClr val="accent4">
                    <a:lumMod val="50000"/>
                  </a:schemeClr>
                </a:solidFill>
                <a:latin typeface="Avenir Next LT Pro" panose="020B0504020202020204" pitchFamily="34" charset="0"/>
              </a:rPr>
              <a:t>GREENPARK SHIPBUILDING MUSEUM </a:t>
            </a:r>
          </a:p>
          <a:p>
            <a:r>
              <a:rPr lang="en-US" sz="4000" b="1" spc="300" dirty="0">
                <a:solidFill>
                  <a:schemeClr val="accent4">
                    <a:lumMod val="50000"/>
                  </a:schemeClr>
                </a:solidFill>
                <a:latin typeface="Avenir Next LT Pro" panose="020B0504020202020204" pitchFamily="34" charset="0"/>
              </a:rPr>
              <a:t>&amp; YEO HOUSE</a:t>
            </a:r>
            <a:endParaRPr lang="id-ID" sz="4000" b="1" spc="300" dirty="0">
              <a:solidFill>
                <a:schemeClr val="accent4">
                  <a:lumMod val="50000"/>
                </a:schemeClr>
              </a:solidFill>
              <a:latin typeface="Avenir Next LT Pro" panose="020B0504020202020204" pitchFamily="34" charset="0"/>
            </a:endParaRPr>
          </a:p>
        </p:txBody>
      </p:sp>
      <p:sp>
        <p:nvSpPr>
          <p:cNvPr id="6" name="Rectangle 5">
            <a:extLst>
              <a:ext uri="{FF2B5EF4-FFF2-40B4-BE49-F238E27FC236}">
                <a16:creationId xmlns:a16="http://schemas.microsoft.com/office/drawing/2014/main" id="{6399DEBA-F533-44F8-8235-4B7312F47D07}"/>
              </a:ext>
            </a:extLst>
          </p:cNvPr>
          <p:cNvSpPr/>
          <p:nvPr/>
        </p:nvSpPr>
        <p:spPr>
          <a:xfrm>
            <a:off x="8513238" y="1123138"/>
            <a:ext cx="3567600" cy="5509200"/>
          </a:xfrm>
          <a:prstGeom prst="rect">
            <a:avLst/>
          </a:prstGeom>
        </p:spPr>
        <p:txBody>
          <a:bodyPr wrap="square">
            <a:spAutoFit/>
          </a:bodyPr>
          <a:lstStyle/>
          <a:p>
            <a:r>
              <a:rPr lang="en-US" sz="2400" b="1" dirty="0">
                <a:solidFill>
                  <a:srgbClr val="000000"/>
                </a:solidFill>
                <a:latin typeface="Avenir Next LT Pro" panose="020B0504020202020204" pitchFamily="34" charset="0"/>
              </a:rPr>
              <a:t>Location: </a:t>
            </a:r>
          </a:p>
          <a:p>
            <a:r>
              <a:rPr lang="en-US" sz="2400" dirty="0">
                <a:solidFill>
                  <a:srgbClr val="000000"/>
                </a:solidFill>
                <a:latin typeface="Avenir Next LT Pro" panose="020B0504020202020204" pitchFamily="34" charset="0"/>
              </a:rPr>
              <a:t>360 Green Park Road, </a:t>
            </a:r>
          </a:p>
          <a:p>
            <a:r>
              <a:rPr lang="en-US" sz="2400" dirty="0">
                <a:solidFill>
                  <a:srgbClr val="000000"/>
                </a:solidFill>
                <a:latin typeface="Avenir Next LT Pro" panose="020B0504020202020204" pitchFamily="34" charset="0"/>
              </a:rPr>
              <a:t>Tyne Valley</a:t>
            </a:r>
          </a:p>
          <a:p>
            <a:endParaRPr lang="en-US" sz="2400" b="1" dirty="0">
              <a:latin typeface="Avenir Next LT Pro" panose="020B0504020202020204" pitchFamily="34" charset="0"/>
            </a:endParaRPr>
          </a:p>
          <a:p>
            <a:r>
              <a:rPr lang="en-US" sz="2400" b="1" dirty="0">
                <a:latin typeface="Avenir Next LT Pro" panose="020B0504020202020204" pitchFamily="34" charset="0"/>
              </a:rPr>
              <a:t>Operating hours:</a:t>
            </a:r>
          </a:p>
          <a:p>
            <a:r>
              <a:rPr lang="en-US" sz="2400" i="1" dirty="0">
                <a:latin typeface="Avenir Next LT Pro" panose="020B0504020202020204" pitchFamily="34" charset="0"/>
              </a:rPr>
              <a:t>June </a:t>
            </a:r>
          </a:p>
          <a:p>
            <a:r>
              <a:rPr lang="en-US" sz="2000" dirty="0">
                <a:latin typeface="Avenir Next LT Pro" panose="020B0504020202020204" pitchFamily="34" charset="0"/>
              </a:rPr>
              <a:t>Monday to Saturday:</a:t>
            </a:r>
          </a:p>
          <a:p>
            <a:pPr marL="342900" indent="-342900">
              <a:buFont typeface="Arial" panose="020B0604020202020204" pitchFamily="34" charset="0"/>
              <a:buChar char="•"/>
            </a:pPr>
            <a:r>
              <a:rPr lang="en-US" sz="2000" dirty="0">
                <a:latin typeface="Avenir Next LT Pro" panose="020B0504020202020204" pitchFamily="34" charset="0"/>
              </a:rPr>
              <a:t>10:00 am - 4:00 pm </a:t>
            </a:r>
          </a:p>
          <a:p>
            <a:endParaRPr lang="en-US" sz="2400" i="1" dirty="0">
              <a:latin typeface="Avenir Next LT Pro" panose="020B0504020202020204" pitchFamily="34" charset="0"/>
            </a:endParaRPr>
          </a:p>
          <a:p>
            <a:r>
              <a:rPr lang="en-US" sz="2400" i="1" dirty="0">
                <a:latin typeface="Avenir Next LT Pro" panose="020B0504020202020204" pitchFamily="34" charset="0"/>
              </a:rPr>
              <a:t>July 1 to August 29 </a:t>
            </a:r>
          </a:p>
          <a:p>
            <a:r>
              <a:rPr lang="en-US" sz="2000" dirty="0">
                <a:latin typeface="Avenir Next LT Pro" panose="020B0504020202020204" pitchFamily="34" charset="0"/>
              </a:rPr>
              <a:t>Monday to Saturday: </a:t>
            </a:r>
          </a:p>
          <a:p>
            <a:pPr marL="342900" indent="-342900">
              <a:buFont typeface="Arial" panose="020B0604020202020204" pitchFamily="34" charset="0"/>
              <a:buChar char="•"/>
            </a:pPr>
            <a:r>
              <a:rPr lang="en-US" sz="2000" dirty="0">
                <a:latin typeface="Avenir Next LT Pro" panose="020B0504020202020204" pitchFamily="34" charset="0"/>
              </a:rPr>
              <a:t>10:00 am - 4:30 pm</a:t>
            </a:r>
          </a:p>
          <a:p>
            <a:endParaRPr lang="en-US" sz="2000" dirty="0">
              <a:latin typeface="Avenir Next LT Pro" panose="020B0504020202020204" pitchFamily="34" charset="0"/>
            </a:endParaRPr>
          </a:p>
          <a:p>
            <a:r>
              <a:rPr lang="en-US" sz="2000" dirty="0">
                <a:latin typeface="Avenir Next LT Pro" panose="020B0504020202020204" pitchFamily="34" charset="0"/>
              </a:rPr>
              <a:t>Join us for the annual </a:t>
            </a:r>
            <a:r>
              <a:rPr lang="en-US" sz="2000" b="1" i="1" dirty="0">
                <a:latin typeface="Avenir Next LT Pro" panose="020B0504020202020204" pitchFamily="34" charset="0"/>
              </a:rPr>
              <a:t>Blueberry Social </a:t>
            </a:r>
            <a:r>
              <a:rPr lang="en-US" sz="2000" dirty="0">
                <a:latin typeface="Avenir Next LT Pro" panose="020B0504020202020204" pitchFamily="34" charset="0"/>
              </a:rPr>
              <a:t>on Saturday, August 15!</a:t>
            </a:r>
          </a:p>
        </p:txBody>
      </p:sp>
      <p:pic>
        <p:nvPicPr>
          <p:cNvPr id="3" name="Picture 2" descr="A picture containing grass, tree, outdoor, fence&#10;&#10;Description automatically generated">
            <a:extLst>
              <a:ext uri="{FF2B5EF4-FFF2-40B4-BE49-F238E27FC236}">
                <a16:creationId xmlns:a16="http://schemas.microsoft.com/office/drawing/2014/main" id="{3B6EE624-75EE-4157-AE4A-D8B05B1230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705" r="29065"/>
          <a:stretch/>
        </p:blipFill>
        <p:spPr>
          <a:xfrm>
            <a:off x="528320" y="1582070"/>
            <a:ext cx="3230880" cy="4968240"/>
          </a:xfrm>
          <a:prstGeom prst="rect">
            <a:avLst/>
          </a:prstGeom>
        </p:spPr>
      </p:pic>
      <p:pic>
        <p:nvPicPr>
          <p:cNvPr id="7" name="Picture 6">
            <a:extLst>
              <a:ext uri="{FF2B5EF4-FFF2-40B4-BE49-F238E27FC236}">
                <a16:creationId xmlns:a16="http://schemas.microsoft.com/office/drawing/2014/main" id="{EAD08F78-341A-40CF-BEB7-F09031CCFD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579888"/>
            <a:ext cx="3312160" cy="4968240"/>
          </a:xfrm>
          <a:prstGeom prst="rect">
            <a:avLst/>
          </a:prstGeom>
        </p:spPr>
      </p:pic>
      <p:pic>
        <p:nvPicPr>
          <p:cNvPr id="10" name="Picture 9">
            <a:extLst>
              <a:ext uri="{FF2B5EF4-FFF2-40B4-BE49-F238E27FC236}">
                <a16:creationId xmlns:a16="http://schemas.microsoft.com/office/drawing/2014/main" id="{DDCE129C-43B6-4A46-87AD-B4631770F4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429000"/>
            <a:ext cx="2296160" cy="3043227"/>
          </a:xfrm>
          <a:prstGeom prst="ellipse">
            <a:avLst/>
          </a:prstGeom>
        </p:spPr>
      </p:pic>
      <p:pic>
        <p:nvPicPr>
          <p:cNvPr id="9" name="Picture 8">
            <a:extLst>
              <a:ext uri="{FF2B5EF4-FFF2-40B4-BE49-F238E27FC236}">
                <a16:creationId xmlns:a16="http://schemas.microsoft.com/office/drawing/2014/main" id="{E2D21507-5E88-5717-A190-A7E98A32886C}"/>
              </a:ext>
            </a:extLst>
          </p:cNvPr>
          <p:cNvPicPr>
            <a:picLocks noChangeAspect="1"/>
          </p:cNvPicPr>
          <p:nvPr/>
        </p:nvPicPr>
        <p:blipFill>
          <a:blip r:embed="rId6"/>
          <a:stretch>
            <a:fillRect/>
          </a:stretch>
        </p:blipFill>
        <p:spPr>
          <a:xfrm>
            <a:off x="6167435" y="1672486"/>
            <a:ext cx="2151605" cy="13234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91751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D35D35-E0CA-4FE1-B295-210B08C03A5A}"/>
              </a:ext>
            </a:extLst>
          </p:cNvPr>
          <p:cNvSpPr txBox="1"/>
          <p:nvPr/>
        </p:nvSpPr>
        <p:spPr>
          <a:xfrm>
            <a:off x="380082" y="484334"/>
            <a:ext cx="11273438" cy="707886"/>
          </a:xfrm>
          <a:prstGeom prst="rect">
            <a:avLst/>
          </a:prstGeom>
          <a:noFill/>
        </p:spPr>
        <p:txBody>
          <a:bodyPr wrap="square" rtlCol="0">
            <a:spAutoFit/>
          </a:bodyPr>
          <a:lstStyle/>
          <a:p>
            <a:r>
              <a:rPr lang="en-US" sz="4000" b="1" spc="300" dirty="0">
                <a:solidFill>
                  <a:schemeClr val="accent4">
                    <a:lumMod val="50000"/>
                  </a:schemeClr>
                </a:solidFill>
                <a:latin typeface="Avenir Next LT Pro" panose="020B0504020202020204" pitchFamily="34" charset="0"/>
              </a:rPr>
              <a:t>ORWELL CORNER HISTORIC VILLAGE</a:t>
            </a:r>
            <a:endParaRPr lang="id-ID" sz="4000" b="1" spc="300" dirty="0">
              <a:solidFill>
                <a:schemeClr val="accent4">
                  <a:lumMod val="50000"/>
                </a:schemeClr>
              </a:solidFill>
              <a:latin typeface="Avenir Next LT Pro" panose="020B0504020202020204" pitchFamily="34" charset="0"/>
            </a:endParaRPr>
          </a:p>
        </p:txBody>
      </p:sp>
      <p:sp>
        <p:nvSpPr>
          <p:cNvPr id="6" name="Rectangle 5">
            <a:extLst>
              <a:ext uri="{FF2B5EF4-FFF2-40B4-BE49-F238E27FC236}">
                <a16:creationId xmlns:a16="http://schemas.microsoft.com/office/drawing/2014/main" id="{6399DEBA-F533-44F8-8235-4B7312F47D07}"/>
              </a:ext>
            </a:extLst>
          </p:cNvPr>
          <p:cNvSpPr/>
          <p:nvPr/>
        </p:nvSpPr>
        <p:spPr>
          <a:xfrm>
            <a:off x="7936429" y="1321300"/>
            <a:ext cx="4352310" cy="5324535"/>
          </a:xfrm>
          <a:prstGeom prst="rect">
            <a:avLst/>
          </a:prstGeom>
        </p:spPr>
        <p:txBody>
          <a:bodyPr wrap="square">
            <a:spAutoFit/>
          </a:bodyPr>
          <a:lstStyle/>
          <a:p>
            <a:r>
              <a:rPr lang="en-US" sz="2400" b="1" dirty="0">
                <a:solidFill>
                  <a:srgbClr val="000000"/>
                </a:solidFill>
                <a:latin typeface="Avenir Next LT Pro" panose="020B0504020202020204" pitchFamily="34" charset="0"/>
              </a:rPr>
              <a:t>Location: </a:t>
            </a:r>
          </a:p>
          <a:p>
            <a:r>
              <a:rPr lang="en-US" sz="2400" dirty="0">
                <a:solidFill>
                  <a:srgbClr val="000000"/>
                </a:solidFill>
                <a:latin typeface="Avenir Next LT Pro" panose="020B0504020202020204" pitchFamily="34" charset="0"/>
              </a:rPr>
              <a:t>7 Old </a:t>
            </a:r>
            <a:r>
              <a:rPr lang="en-US" sz="2400" dirty="0" err="1">
                <a:solidFill>
                  <a:srgbClr val="000000"/>
                </a:solidFill>
                <a:latin typeface="Avenir Next LT Pro" panose="020B0504020202020204" pitchFamily="34" charset="0"/>
              </a:rPr>
              <a:t>Uigg</a:t>
            </a:r>
            <a:r>
              <a:rPr lang="en-US" sz="2400" dirty="0">
                <a:solidFill>
                  <a:srgbClr val="000000"/>
                </a:solidFill>
                <a:latin typeface="Avenir Next LT Pro" panose="020B0504020202020204" pitchFamily="34" charset="0"/>
              </a:rPr>
              <a:t> Road,</a:t>
            </a:r>
          </a:p>
          <a:p>
            <a:r>
              <a:rPr lang="en-US" sz="2400" dirty="0">
                <a:solidFill>
                  <a:srgbClr val="000000"/>
                </a:solidFill>
                <a:latin typeface="Avenir Next LT Pro" panose="020B0504020202020204" pitchFamily="34" charset="0"/>
              </a:rPr>
              <a:t>Vernon Bridge</a:t>
            </a:r>
          </a:p>
          <a:p>
            <a:endParaRPr lang="en-US" sz="2400" b="1" dirty="0">
              <a:latin typeface="Avenir Next LT Pro" panose="020B0504020202020204" pitchFamily="34" charset="0"/>
            </a:endParaRPr>
          </a:p>
          <a:p>
            <a:r>
              <a:rPr lang="en-US" sz="2400" b="1" dirty="0">
                <a:latin typeface="Avenir Next LT Pro" panose="020B0504020202020204" pitchFamily="34" charset="0"/>
              </a:rPr>
              <a:t>Operating hours:</a:t>
            </a:r>
          </a:p>
          <a:p>
            <a:r>
              <a:rPr lang="en-US" sz="2400" i="1" dirty="0">
                <a:latin typeface="Avenir Next LT Pro" panose="020B0504020202020204" pitchFamily="34" charset="0"/>
              </a:rPr>
              <a:t>May &amp; June </a:t>
            </a:r>
          </a:p>
          <a:p>
            <a:pPr marL="342900" indent="-342900">
              <a:buFont typeface="Arial" panose="020B0604020202020204" pitchFamily="34" charset="0"/>
              <a:buChar char="•"/>
            </a:pPr>
            <a:r>
              <a:rPr lang="en-US" sz="2000" dirty="0">
                <a:latin typeface="Avenir Next LT Pro" panose="020B0504020202020204" pitchFamily="34" charset="0"/>
              </a:rPr>
              <a:t>Monday to Friday: 8:30 am - 4:30 pm</a:t>
            </a:r>
          </a:p>
          <a:p>
            <a:endParaRPr lang="en-US" sz="2400" i="1" dirty="0">
              <a:latin typeface="Avenir Next LT Pro" panose="020B0504020202020204" pitchFamily="34" charset="0"/>
            </a:endParaRPr>
          </a:p>
          <a:p>
            <a:r>
              <a:rPr lang="en-US" sz="2400" i="1" dirty="0">
                <a:latin typeface="Avenir Next LT Pro" panose="020B0504020202020204" pitchFamily="34" charset="0"/>
              </a:rPr>
              <a:t>July and August</a:t>
            </a:r>
          </a:p>
          <a:p>
            <a:pPr marL="342900" indent="-342900">
              <a:buFont typeface="Arial" panose="020B0604020202020204" pitchFamily="34" charset="0"/>
              <a:buChar char="•"/>
            </a:pPr>
            <a:r>
              <a:rPr lang="en-US" sz="2000" dirty="0">
                <a:latin typeface="Avenir Next LT Pro" panose="020B0504020202020204" pitchFamily="34" charset="0"/>
              </a:rPr>
              <a:t>Daily 8:30 am - 4:30 pm</a:t>
            </a:r>
          </a:p>
          <a:p>
            <a:endParaRPr lang="en-US" sz="2400" i="1" dirty="0">
              <a:latin typeface="Avenir Next LT Pro" panose="020B0504020202020204" pitchFamily="34" charset="0"/>
            </a:endParaRPr>
          </a:p>
          <a:p>
            <a:r>
              <a:rPr lang="en-US" sz="2400" i="1" dirty="0">
                <a:latin typeface="Avenir Next LT Pro" panose="020B0504020202020204" pitchFamily="34" charset="0"/>
              </a:rPr>
              <a:t>September &amp; October </a:t>
            </a:r>
          </a:p>
          <a:p>
            <a:pPr marL="342900" indent="-342900">
              <a:buFont typeface="Arial" panose="020B0604020202020204" pitchFamily="34" charset="0"/>
              <a:buChar char="•"/>
            </a:pPr>
            <a:r>
              <a:rPr lang="en-US" sz="2000" dirty="0">
                <a:latin typeface="Avenir Next LT Pro" panose="020B0504020202020204" pitchFamily="34" charset="0"/>
              </a:rPr>
              <a:t>Monday to Friday: 8:30 am - 4:30 pm</a:t>
            </a:r>
          </a:p>
        </p:txBody>
      </p:sp>
      <p:pic>
        <p:nvPicPr>
          <p:cNvPr id="12" name="Picture 11">
            <a:extLst>
              <a:ext uri="{FF2B5EF4-FFF2-40B4-BE49-F238E27FC236}">
                <a16:creationId xmlns:a16="http://schemas.microsoft.com/office/drawing/2014/main" id="{453A761D-AC86-42EE-A524-96B3078E1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6442" y="1418119"/>
            <a:ext cx="3728091" cy="4970788"/>
          </a:xfrm>
          <a:prstGeom prst="rect">
            <a:avLst/>
          </a:prstGeom>
        </p:spPr>
      </p:pic>
      <p:pic>
        <p:nvPicPr>
          <p:cNvPr id="14" name="Picture 13">
            <a:extLst>
              <a:ext uri="{FF2B5EF4-FFF2-40B4-BE49-F238E27FC236}">
                <a16:creationId xmlns:a16="http://schemas.microsoft.com/office/drawing/2014/main" id="{7146BC7D-1590-4912-9449-B2E2BDFCB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24894" y="2044546"/>
            <a:ext cx="4970788" cy="3728091"/>
          </a:xfrm>
          <a:prstGeom prst="rect">
            <a:avLst/>
          </a:prstGeom>
        </p:spPr>
      </p:pic>
    </p:spTree>
    <p:extLst>
      <p:ext uri="{BB962C8B-B14F-4D97-AF65-F5344CB8AC3E}">
        <p14:creationId xmlns:p14="http://schemas.microsoft.com/office/powerpoint/2010/main" val="2660369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F2A94-57A6-2C7D-3294-19403A9AC10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ECF3B78-9FA4-B3EC-D9DA-7E7B54654B17}"/>
              </a:ext>
            </a:extLst>
          </p:cNvPr>
          <p:cNvSpPr txBox="1"/>
          <p:nvPr/>
        </p:nvSpPr>
        <p:spPr>
          <a:xfrm>
            <a:off x="380082" y="484334"/>
            <a:ext cx="11273438" cy="707886"/>
          </a:xfrm>
          <a:prstGeom prst="rect">
            <a:avLst/>
          </a:prstGeom>
          <a:noFill/>
        </p:spPr>
        <p:txBody>
          <a:bodyPr wrap="square" rtlCol="0">
            <a:spAutoFit/>
          </a:bodyPr>
          <a:lstStyle/>
          <a:p>
            <a:r>
              <a:rPr lang="en-US" sz="4000" b="1" spc="300" dirty="0">
                <a:solidFill>
                  <a:srgbClr val="7F6000"/>
                </a:solidFill>
                <a:latin typeface="Avenir Next LT Pro" panose="020B0504020202020204" pitchFamily="34" charset="0"/>
              </a:rPr>
              <a:t>ORWELL CORNER HISTORIC VILLAGE</a:t>
            </a:r>
            <a:endParaRPr lang="id-ID" sz="4000" b="1" spc="300" dirty="0">
              <a:solidFill>
                <a:srgbClr val="7F6000"/>
              </a:solidFill>
              <a:latin typeface="Avenir Next LT Pro" panose="020B0504020202020204" pitchFamily="34" charset="0"/>
            </a:endParaRPr>
          </a:p>
        </p:txBody>
      </p:sp>
      <p:pic>
        <p:nvPicPr>
          <p:cNvPr id="9" name="Picture 8">
            <a:extLst>
              <a:ext uri="{FF2B5EF4-FFF2-40B4-BE49-F238E27FC236}">
                <a16:creationId xmlns:a16="http://schemas.microsoft.com/office/drawing/2014/main" id="{3DA18C36-220A-32CE-65FB-6600ADA93B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758" y="1192220"/>
            <a:ext cx="4942390" cy="3953912"/>
          </a:xfrm>
          <a:prstGeom prst="rect">
            <a:avLst/>
          </a:prstGeom>
        </p:spPr>
      </p:pic>
      <p:pic>
        <p:nvPicPr>
          <p:cNvPr id="11" name="Picture 10">
            <a:extLst>
              <a:ext uri="{FF2B5EF4-FFF2-40B4-BE49-F238E27FC236}">
                <a16:creationId xmlns:a16="http://schemas.microsoft.com/office/drawing/2014/main" id="{73459513-7A0B-6E88-1856-1F3B5EDDE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081" y="1192221"/>
            <a:ext cx="6753677" cy="5402942"/>
          </a:xfrm>
          <a:prstGeom prst="rect">
            <a:avLst/>
          </a:prstGeom>
        </p:spPr>
      </p:pic>
      <p:sp>
        <p:nvSpPr>
          <p:cNvPr id="13" name="Rectangle 12">
            <a:extLst>
              <a:ext uri="{FF2B5EF4-FFF2-40B4-BE49-F238E27FC236}">
                <a16:creationId xmlns:a16="http://schemas.microsoft.com/office/drawing/2014/main" id="{7B3FD09F-317F-5153-F3F1-54633F420F75}"/>
              </a:ext>
            </a:extLst>
          </p:cNvPr>
          <p:cNvSpPr/>
          <p:nvPr/>
        </p:nvSpPr>
        <p:spPr>
          <a:xfrm>
            <a:off x="7133758" y="5208928"/>
            <a:ext cx="5058242" cy="1400383"/>
          </a:xfrm>
          <a:prstGeom prst="rect">
            <a:avLst/>
          </a:prstGeom>
        </p:spPr>
        <p:txBody>
          <a:bodyPr wrap="square">
            <a:spAutoFit/>
          </a:bodyPr>
          <a:lstStyle/>
          <a:p>
            <a:pPr marL="342900" indent="-342900">
              <a:buFont typeface="Arial" panose="020B0604020202020204" pitchFamily="34" charset="0"/>
              <a:buChar char="•"/>
            </a:pPr>
            <a:r>
              <a:rPr lang="en-US" sz="1700" b="1" dirty="0">
                <a:solidFill>
                  <a:srgbClr val="000000"/>
                </a:solidFill>
                <a:latin typeface="Avenir Next LT Pro" panose="020B0504020202020204" pitchFamily="34" charset="0"/>
              </a:rPr>
              <a:t>Kids’ Summer Camps</a:t>
            </a:r>
          </a:p>
          <a:p>
            <a:pPr marL="342900" indent="-342900">
              <a:buFont typeface="Arial" panose="020B0604020202020204" pitchFamily="34" charset="0"/>
              <a:buChar char="•"/>
            </a:pPr>
            <a:r>
              <a:rPr lang="en-US" sz="1700" b="1" dirty="0">
                <a:solidFill>
                  <a:srgbClr val="000000"/>
                </a:solidFill>
                <a:latin typeface="Avenir Next LT Pro" panose="020B0504020202020204" pitchFamily="34" charset="0"/>
              </a:rPr>
              <a:t>Forge on the Farm: Blacksmith Experience</a:t>
            </a:r>
          </a:p>
          <a:p>
            <a:pPr marL="342900" indent="-342900">
              <a:buFont typeface="Arial" panose="020B0604020202020204" pitchFamily="34" charset="0"/>
              <a:buChar char="•"/>
            </a:pPr>
            <a:r>
              <a:rPr lang="en-US" sz="1700" b="1" dirty="0">
                <a:solidFill>
                  <a:srgbClr val="000000"/>
                </a:solidFill>
                <a:latin typeface="Avenir Next LT Pro" panose="020B0504020202020204" pitchFamily="34" charset="0"/>
              </a:rPr>
              <a:t>Food on the Farm: Bread and Butter</a:t>
            </a:r>
          </a:p>
          <a:p>
            <a:pPr marL="342900" indent="-342900">
              <a:buFont typeface="Arial" panose="020B0604020202020204" pitchFamily="34" charset="0"/>
              <a:buChar char="•"/>
            </a:pPr>
            <a:r>
              <a:rPr lang="en-US" sz="1700" b="1" dirty="0">
                <a:solidFill>
                  <a:srgbClr val="000000"/>
                </a:solidFill>
                <a:latin typeface="Avenir Next LT Pro" panose="020B0504020202020204" pitchFamily="34" charset="0"/>
              </a:rPr>
              <a:t>In the Time of Maud</a:t>
            </a:r>
          </a:p>
          <a:p>
            <a:pPr marL="342900" indent="-342900">
              <a:buFont typeface="Arial" panose="020B0604020202020204" pitchFamily="34" charset="0"/>
              <a:buChar char="•"/>
            </a:pPr>
            <a:r>
              <a:rPr lang="en-US" sz="1700" b="1" dirty="0">
                <a:solidFill>
                  <a:srgbClr val="000000"/>
                </a:solidFill>
                <a:latin typeface="Avenir Next LT Pro" panose="020B0504020202020204" pitchFamily="34" charset="0"/>
              </a:rPr>
              <a:t>Kids’ Halloween </a:t>
            </a:r>
            <a:r>
              <a:rPr lang="en-US" sz="1700" b="1" dirty="0" err="1">
                <a:solidFill>
                  <a:srgbClr val="000000"/>
                </a:solidFill>
                <a:latin typeface="Avenir Next LT Pro" panose="020B0504020202020204" pitchFamily="34" charset="0"/>
              </a:rPr>
              <a:t>Hauntacular</a:t>
            </a:r>
            <a:endParaRPr lang="en-US" sz="1700" dirty="0">
              <a:latin typeface="Avenir Next LT Pro" panose="020B0504020202020204" pitchFamily="34" charset="0"/>
            </a:endParaRPr>
          </a:p>
        </p:txBody>
      </p:sp>
    </p:spTree>
    <p:extLst>
      <p:ext uri="{BB962C8B-B14F-4D97-AF65-F5344CB8AC3E}">
        <p14:creationId xmlns:p14="http://schemas.microsoft.com/office/powerpoint/2010/main" val="3291915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3716C-49A7-8B9E-80C5-17BA19E3BC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0"/>
            <a:ext cx="6096000" cy="3429000"/>
          </a:xfrm>
          <a:prstGeom prst="rect">
            <a:avLst/>
          </a:prstGeom>
        </p:spPr>
      </p:pic>
      <p:pic>
        <p:nvPicPr>
          <p:cNvPr id="6" name="Picture 5">
            <a:extLst>
              <a:ext uri="{FF2B5EF4-FFF2-40B4-BE49-F238E27FC236}">
                <a16:creationId xmlns:a16="http://schemas.microsoft.com/office/drawing/2014/main" id="{3EA903E8-35B1-3CA5-C892-B30DA50732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pic>
        <p:nvPicPr>
          <p:cNvPr id="8" name="Picture 7">
            <a:extLst>
              <a:ext uri="{FF2B5EF4-FFF2-40B4-BE49-F238E27FC236}">
                <a16:creationId xmlns:a16="http://schemas.microsoft.com/office/drawing/2014/main" id="{F117621E-6369-E1CC-2DF7-1FFB8021E3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29000"/>
            <a:ext cx="6096000" cy="3429000"/>
          </a:xfrm>
          <a:prstGeom prst="rect">
            <a:avLst/>
          </a:prstGeom>
        </p:spPr>
      </p:pic>
      <p:sp>
        <p:nvSpPr>
          <p:cNvPr id="11" name="Picture Placeholder 1">
            <a:extLst>
              <a:ext uri="{FF2B5EF4-FFF2-40B4-BE49-F238E27FC236}">
                <a16:creationId xmlns:a16="http://schemas.microsoft.com/office/drawing/2014/main" id="{4E5B65A9-EEC5-FCC6-3AFC-BF375D8B3225}"/>
              </a:ext>
            </a:extLst>
          </p:cNvPr>
          <p:cNvSpPr txBox="1">
            <a:spLocks/>
          </p:cNvSpPr>
          <p:nvPr/>
        </p:nvSpPr>
        <p:spPr>
          <a:xfrm>
            <a:off x="234950" y="796786"/>
            <a:ext cx="5861050" cy="2540000"/>
          </a:xfrm>
          <a:custGeom>
            <a:avLst/>
            <a:gdLst>
              <a:gd name="connsiteX0" fmla="*/ 0 w 11214847"/>
              <a:gd name="connsiteY0" fmla="*/ 0 h 5956674"/>
              <a:gd name="connsiteX1" fmla="*/ 11214847 w 11214847"/>
              <a:gd name="connsiteY1" fmla="*/ 0 h 5956674"/>
              <a:gd name="connsiteX2" fmla="*/ 11214847 w 11214847"/>
              <a:gd name="connsiteY2" fmla="*/ 5956674 h 5956674"/>
              <a:gd name="connsiteX3" fmla="*/ 0 w 11214847"/>
              <a:gd name="connsiteY3" fmla="*/ 5956674 h 5956674"/>
            </a:gdLst>
            <a:ahLst/>
            <a:cxnLst>
              <a:cxn ang="0">
                <a:pos x="connsiteX0" y="connsiteY0"/>
              </a:cxn>
              <a:cxn ang="0">
                <a:pos x="connsiteX1" y="connsiteY1"/>
              </a:cxn>
              <a:cxn ang="0">
                <a:pos x="connsiteX2" y="connsiteY2"/>
              </a:cxn>
              <a:cxn ang="0">
                <a:pos x="connsiteX3" y="connsiteY3"/>
              </a:cxn>
            </a:cxnLst>
            <a:rect l="l" t="t" r="r" b="b"/>
            <a:pathLst>
              <a:path w="11214847" h="5956674">
                <a:moveTo>
                  <a:pt x="0" y="0"/>
                </a:moveTo>
                <a:lnTo>
                  <a:pt x="11214847" y="0"/>
                </a:lnTo>
                <a:lnTo>
                  <a:pt x="11214847" y="5956674"/>
                </a:lnTo>
                <a:lnTo>
                  <a:pt x="0" y="5956674"/>
                </a:lnTo>
                <a:close/>
              </a:path>
            </a:pathLst>
          </a:cu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venir Next LT Pro" panose="020B0504020202020204" pitchFamily="34" charset="0"/>
              </a:rPr>
              <a:t>(formerly Island Digital Voices) </a:t>
            </a:r>
          </a:p>
          <a:p>
            <a:r>
              <a:rPr lang="en-US" sz="1800" dirty="0">
                <a:latin typeface="Avenir Next LT Pro" panose="020B0504020202020204" pitchFamily="34" charset="0"/>
                <a:hlinkClick r:id="rId6"/>
              </a:rPr>
              <a:t>https://www.hiddenisland.ca/</a:t>
            </a:r>
            <a:r>
              <a:rPr lang="en-US" sz="1800" dirty="0">
                <a:latin typeface="Avenir Next LT Pro" panose="020B0504020202020204" pitchFamily="34" charset="0"/>
              </a:rPr>
              <a:t> </a:t>
            </a:r>
          </a:p>
          <a:p>
            <a:r>
              <a:rPr lang="en-US" sz="1800" dirty="0">
                <a:latin typeface="Avenir Next LT Pro" panose="020B0504020202020204" pitchFamily="34" charset="0"/>
              </a:rPr>
              <a:t>The intent of the project includes two key elements:  </a:t>
            </a:r>
          </a:p>
          <a:p>
            <a:pPr lvl="1"/>
            <a:r>
              <a:rPr lang="en-US" sz="1800" dirty="0">
                <a:latin typeface="Avenir Next LT Pro" panose="020B0504020202020204" pitchFamily="34" charset="0"/>
              </a:rPr>
              <a:t>To encourage community members to record and share their oral and written histories  </a:t>
            </a:r>
          </a:p>
          <a:p>
            <a:pPr lvl="1"/>
            <a:r>
              <a:rPr lang="en-US" sz="1800" dirty="0">
                <a:latin typeface="Avenir Next LT Pro" panose="020B0504020202020204" pitchFamily="34" charset="0"/>
              </a:rPr>
              <a:t>To provide aspiring storytellers the opportunity to practice their craft in a professional setting</a:t>
            </a:r>
          </a:p>
        </p:txBody>
      </p:sp>
      <p:sp>
        <p:nvSpPr>
          <p:cNvPr id="12" name="TextBox 11">
            <a:extLst>
              <a:ext uri="{FF2B5EF4-FFF2-40B4-BE49-F238E27FC236}">
                <a16:creationId xmlns:a16="http://schemas.microsoft.com/office/drawing/2014/main" id="{16C49522-6699-B3DE-A94C-18778713BBCC}"/>
              </a:ext>
            </a:extLst>
          </p:cNvPr>
          <p:cNvSpPr txBox="1"/>
          <p:nvPr/>
        </p:nvSpPr>
        <p:spPr>
          <a:xfrm>
            <a:off x="234950" y="88900"/>
            <a:ext cx="3689350" cy="707886"/>
          </a:xfrm>
          <a:prstGeom prst="rect">
            <a:avLst/>
          </a:prstGeom>
          <a:noFill/>
        </p:spPr>
        <p:txBody>
          <a:bodyPr wrap="square" rtlCol="0">
            <a:spAutoFit/>
          </a:bodyPr>
          <a:lstStyle/>
          <a:p>
            <a:r>
              <a:rPr lang="en-US" sz="4000" b="1" dirty="0">
                <a:solidFill>
                  <a:srgbClr val="7F6000"/>
                </a:solidFill>
                <a:latin typeface="Avenir Next LT Pro" panose="020B0504020202020204" pitchFamily="34" charset="0"/>
              </a:rPr>
              <a:t>Hidden Island</a:t>
            </a:r>
            <a:endParaRPr lang="id-ID" sz="4000" b="1" spc="300" dirty="0">
              <a:solidFill>
                <a:srgbClr val="7F6000"/>
              </a:solidFill>
              <a:latin typeface="Avenir Next LT Pro" panose="020B0504020202020204" pitchFamily="34" charset="0"/>
            </a:endParaRPr>
          </a:p>
        </p:txBody>
      </p:sp>
    </p:spTree>
    <p:extLst>
      <p:ext uri="{BB962C8B-B14F-4D97-AF65-F5344CB8AC3E}">
        <p14:creationId xmlns:p14="http://schemas.microsoft.com/office/powerpoint/2010/main" val="1924862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A00256E-A312-456C-AC88-F7521F0FF09B}"/>
              </a:ext>
            </a:extLst>
          </p:cNvPr>
          <p:cNvSpPr>
            <a:spLocks noGrp="1"/>
          </p:cNvSpPr>
          <p:nvPr>
            <p:ph type="pic" sz="quarter" idx="10"/>
          </p:nvPr>
        </p:nvSpPr>
        <p:spPr>
          <a:xfrm>
            <a:off x="6007098" y="330200"/>
            <a:ext cx="5930901" cy="4901667"/>
          </a:xfrm>
        </p:spPr>
        <p:txBody>
          <a:bodyPr/>
          <a:lstStyle/>
          <a:p>
            <a:r>
              <a:rPr lang="en-US" sz="2400" dirty="0">
                <a:latin typeface="Avenir Next LT Pro" panose="020B0504020202020204" pitchFamily="34" charset="0"/>
              </a:rPr>
              <a:t>Discover the hidden history of Prince Edward Island - and find out why that history is still relevant today. </a:t>
            </a:r>
            <a:br>
              <a:rPr lang="en-US" sz="2400" dirty="0">
                <a:latin typeface="Avenir Next LT Pro" panose="020B0504020202020204" pitchFamily="34" charset="0"/>
              </a:rPr>
            </a:br>
            <a:endParaRPr lang="en-US" sz="2400" dirty="0">
              <a:latin typeface="Avenir Next LT Pro" panose="020B0504020202020204" pitchFamily="34" charset="0"/>
            </a:endParaRPr>
          </a:p>
          <a:p>
            <a:r>
              <a:rPr lang="en-US" sz="2400" dirty="0">
                <a:latin typeface="Avenir Next LT Pro" panose="020B0504020202020204" pitchFamily="34" charset="0"/>
              </a:rPr>
              <a:t>5 seasons and counting!</a:t>
            </a:r>
          </a:p>
          <a:p>
            <a:r>
              <a:rPr lang="en-US" sz="2400" dirty="0">
                <a:latin typeface="Avenir Next LT Pro" panose="020B0504020202020204" pitchFamily="34" charset="0"/>
              </a:rPr>
              <a:t>24.2k downloads with listeners all over the globe.</a:t>
            </a:r>
            <a:br>
              <a:rPr lang="en-US" sz="2400" dirty="0">
                <a:latin typeface="Avenir Next LT Pro" panose="020B0504020202020204" pitchFamily="34" charset="0"/>
              </a:rPr>
            </a:br>
            <a:endParaRPr lang="en-US" sz="2400" dirty="0">
              <a:latin typeface="Avenir Next LT Pro" panose="020B0504020202020204" pitchFamily="34" charset="0"/>
            </a:endParaRPr>
          </a:p>
          <a:p>
            <a:r>
              <a:rPr lang="en-US" sz="2400" dirty="0">
                <a:latin typeface="Avenir Next LT Pro" panose="020B0504020202020204" pitchFamily="34" charset="0"/>
              </a:rPr>
              <a:t>Episode highlights include:</a:t>
            </a:r>
          </a:p>
          <a:p>
            <a:pPr lvl="1"/>
            <a:r>
              <a:rPr lang="en-US" sz="2000" dirty="0">
                <a:latin typeface="Avenir Next LT Pro" panose="020B0504020202020204" pitchFamily="34" charset="0"/>
              </a:rPr>
              <a:t>“If these walls could talk: PEI’s Architectural Marvels with Heather Harris</a:t>
            </a:r>
          </a:p>
          <a:p>
            <a:pPr lvl="1"/>
            <a:r>
              <a:rPr lang="en-US" sz="2000" dirty="0" err="1">
                <a:latin typeface="Avenir Next LT Pro" panose="020B0504020202020204" pitchFamily="34" charset="0"/>
              </a:rPr>
              <a:t>Dimetro</a:t>
            </a:r>
            <a:r>
              <a:rPr lang="en-US" sz="2000" dirty="0">
                <a:latin typeface="Avenir Next LT Pro" panose="020B0504020202020204" pitchFamily="34" charset="0"/>
              </a:rPr>
              <a:t>-Do’s and </a:t>
            </a:r>
            <a:r>
              <a:rPr lang="en-US" sz="2000" dirty="0" err="1">
                <a:latin typeface="Avenir Next LT Pro" panose="020B0504020202020204" pitchFamily="34" charset="0"/>
              </a:rPr>
              <a:t>Dimetro</a:t>
            </a:r>
            <a:r>
              <a:rPr lang="en-US" sz="2000" dirty="0">
                <a:latin typeface="Avenir Next LT Pro" panose="020B0504020202020204" pitchFamily="34" charset="0"/>
              </a:rPr>
              <a:t>-Don’ts: Prehistoric PEI with Laura MacNeil</a:t>
            </a:r>
          </a:p>
          <a:p>
            <a:pPr lvl="1"/>
            <a:r>
              <a:rPr lang="en-US" sz="2000" dirty="0">
                <a:latin typeface="Avenir Next LT Pro" panose="020B0504020202020204" pitchFamily="34" charset="0"/>
              </a:rPr>
              <a:t>Fiona, climate change, and natural disasters on PEI</a:t>
            </a:r>
          </a:p>
          <a:p>
            <a:pPr lvl="1"/>
            <a:r>
              <a:rPr lang="en-US" sz="2000" dirty="0">
                <a:latin typeface="Avenir Next LT Pro" panose="020B0504020202020204" pitchFamily="34" charset="0"/>
              </a:rPr>
              <a:t>Beach please: the story of PEI Tourism</a:t>
            </a:r>
          </a:p>
        </p:txBody>
      </p:sp>
      <p:sp>
        <p:nvSpPr>
          <p:cNvPr id="3" name="TextBox 2">
            <a:extLst>
              <a:ext uri="{FF2B5EF4-FFF2-40B4-BE49-F238E27FC236}">
                <a16:creationId xmlns:a16="http://schemas.microsoft.com/office/drawing/2014/main" id="{7930E6C1-4475-3543-4D43-DC312C7CFB62}"/>
              </a:ext>
            </a:extLst>
          </p:cNvPr>
          <p:cNvSpPr txBox="1"/>
          <p:nvPr/>
        </p:nvSpPr>
        <p:spPr>
          <a:xfrm>
            <a:off x="558799" y="0"/>
            <a:ext cx="5448299" cy="1323439"/>
          </a:xfrm>
          <a:prstGeom prst="rect">
            <a:avLst/>
          </a:prstGeom>
          <a:noFill/>
        </p:spPr>
        <p:txBody>
          <a:bodyPr wrap="square" rtlCol="0">
            <a:spAutoFit/>
          </a:bodyPr>
          <a:lstStyle/>
          <a:p>
            <a:r>
              <a:rPr lang="en-US" sz="4000" b="1" dirty="0">
                <a:solidFill>
                  <a:srgbClr val="7F6000"/>
                </a:solidFill>
                <a:latin typeface="Avenir Next LT Pro" panose="020B0504020202020204" pitchFamily="34" charset="0"/>
              </a:rPr>
              <a:t>the hidden island podcast</a:t>
            </a:r>
            <a:endParaRPr lang="id-ID" sz="4000" b="1" spc="300" dirty="0">
              <a:solidFill>
                <a:srgbClr val="7F6000"/>
              </a:solidFill>
              <a:latin typeface="Avenir Next LT Pro" panose="020B0504020202020204" pitchFamily="34" charset="0"/>
            </a:endParaRPr>
          </a:p>
        </p:txBody>
      </p:sp>
      <p:pic>
        <p:nvPicPr>
          <p:cNvPr id="5" name="Picture 4">
            <a:extLst>
              <a:ext uri="{FF2B5EF4-FFF2-40B4-BE49-F238E27FC236}">
                <a16:creationId xmlns:a16="http://schemas.microsoft.com/office/drawing/2014/main" id="{CE4CF452-25BD-D547-C8DC-19C9B0F5D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40" y="1435099"/>
            <a:ext cx="5166310" cy="5109119"/>
          </a:xfrm>
          <a:prstGeom prst="rect">
            <a:avLst/>
          </a:prstGeom>
        </p:spPr>
      </p:pic>
      <p:sp>
        <p:nvSpPr>
          <p:cNvPr id="7" name="TextBox 6">
            <a:extLst>
              <a:ext uri="{FF2B5EF4-FFF2-40B4-BE49-F238E27FC236}">
                <a16:creationId xmlns:a16="http://schemas.microsoft.com/office/drawing/2014/main" id="{CB52D174-C550-F602-3AEE-54AB24B01E6E}"/>
              </a:ext>
            </a:extLst>
          </p:cNvPr>
          <p:cNvSpPr txBox="1"/>
          <p:nvPr/>
        </p:nvSpPr>
        <p:spPr>
          <a:xfrm>
            <a:off x="6140450" y="6082553"/>
            <a:ext cx="5797549" cy="461665"/>
          </a:xfrm>
          <a:prstGeom prst="rect">
            <a:avLst/>
          </a:prstGeom>
          <a:noFill/>
        </p:spPr>
        <p:txBody>
          <a:bodyPr wrap="square">
            <a:spAutoFit/>
          </a:bodyPr>
          <a:lstStyle/>
          <a:p>
            <a:r>
              <a:rPr lang="en-US" sz="2400" dirty="0">
                <a:hlinkClick r:id="rId4"/>
              </a:rPr>
              <a:t>https://www.peimuseum.ca/thehiddenisland</a:t>
            </a:r>
            <a:endParaRPr lang="en-US" sz="2400" dirty="0"/>
          </a:p>
        </p:txBody>
      </p:sp>
    </p:spTree>
    <p:extLst>
      <p:ext uri="{BB962C8B-B14F-4D97-AF65-F5344CB8AC3E}">
        <p14:creationId xmlns:p14="http://schemas.microsoft.com/office/powerpoint/2010/main" val="1391015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BB84F-73DA-C599-04F8-8FEBD0B6CBC2}"/>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6992DE9-C34A-E4D9-4876-B3AE3323BFED}"/>
              </a:ext>
            </a:extLst>
          </p:cNvPr>
          <p:cNvSpPr>
            <a:spLocks noGrp="1"/>
          </p:cNvSpPr>
          <p:nvPr>
            <p:ph type="pic" sz="quarter" idx="10"/>
          </p:nvPr>
        </p:nvSpPr>
        <p:spPr>
          <a:xfrm>
            <a:off x="5702300" y="834886"/>
            <a:ext cx="6235699" cy="5417688"/>
          </a:xfrm>
        </p:spPr>
        <p:txBody>
          <a:bodyPr/>
          <a:lstStyle/>
          <a:p>
            <a:r>
              <a:rPr lang="en-US" sz="2400" dirty="0">
                <a:latin typeface="Avenir Next LT Pro" panose="020B0504020202020204" pitchFamily="34" charset="0"/>
              </a:rPr>
              <a:t>Going strong for over 48 years, you'll find more Island history in </a:t>
            </a:r>
            <a:r>
              <a:rPr lang="en-US" sz="2400" i="1" dirty="0">
                <a:latin typeface="Avenir Next LT Pro" panose="020B0504020202020204" pitchFamily="34" charset="0"/>
              </a:rPr>
              <a:t>The</a:t>
            </a:r>
            <a:r>
              <a:rPr lang="en-US" sz="2400" dirty="0">
                <a:latin typeface="Avenir Next LT Pro" panose="020B0504020202020204" pitchFamily="34" charset="0"/>
              </a:rPr>
              <a:t> </a:t>
            </a:r>
            <a:r>
              <a:rPr lang="en-US" sz="2400" i="1" dirty="0">
                <a:latin typeface="Avenir Next LT Pro" panose="020B0504020202020204" pitchFamily="34" charset="0"/>
              </a:rPr>
              <a:t>Island Magazine</a:t>
            </a:r>
            <a:r>
              <a:rPr lang="en-US" sz="2400" dirty="0">
                <a:latin typeface="Avenir Next LT Pro" panose="020B0504020202020204" pitchFamily="34" charset="0"/>
              </a:rPr>
              <a:t> than anywhere else! </a:t>
            </a:r>
            <a:br>
              <a:rPr lang="en-US" sz="2400" dirty="0">
                <a:latin typeface="Avenir Next LT Pro" panose="020B0504020202020204" pitchFamily="34" charset="0"/>
              </a:rPr>
            </a:br>
            <a:endParaRPr lang="en-US" sz="2400" dirty="0">
              <a:latin typeface="Avenir Next LT Pro" panose="020B0504020202020204" pitchFamily="34" charset="0"/>
            </a:endParaRPr>
          </a:p>
          <a:p>
            <a:r>
              <a:rPr lang="en-US" sz="2400" dirty="0">
                <a:latin typeface="Avenir Next LT Pro" panose="020B0504020202020204" pitchFamily="34" charset="0"/>
              </a:rPr>
              <a:t>Each article is lavishly illustrated with photographs, drawings, maps and original artwork. </a:t>
            </a:r>
            <a:br>
              <a:rPr lang="en-US" sz="2400" dirty="0">
                <a:latin typeface="Avenir Next LT Pro" panose="020B0504020202020204" pitchFamily="34" charset="0"/>
              </a:rPr>
            </a:br>
            <a:endParaRPr lang="en-US" sz="2400" dirty="0">
              <a:latin typeface="Avenir Next LT Pro" panose="020B0504020202020204" pitchFamily="34" charset="0"/>
            </a:endParaRPr>
          </a:p>
          <a:p>
            <a:r>
              <a:rPr lang="en-US" sz="2400" dirty="0">
                <a:latin typeface="Avenir Next LT Pro" panose="020B0504020202020204" pitchFamily="34" charset="0"/>
              </a:rPr>
              <a:t>The emphasis is placed on readability, but style is never put before substance.</a:t>
            </a:r>
            <a:br>
              <a:rPr lang="en-US" sz="2400" dirty="0">
                <a:latin typeface="Avenir Next LT Pro" panose="020B0504020202020204" pitchFamily="34" charset="0"/>
              </a:rPr>
            </a:br>
            <a:endParaRPr lang="en-US" sz="2400" dirty="0">
              <a:latin typeface="Avenir Next LT Pro" panose="020B0504020202020204" pitchFamily="34" charset="0"/>
            </a:endParaRPr>
          </a:p>
          <a:p>
            <a:r>
              <a:rPr lang="en-US" sz="2400" dirty="0">
                <a:latin typeface="Avenir Next LT Pro" panose="020B0504020202020204" pitchFamily="34" charset="0"/>
              </a:rPr>
              <a:t>Your support is extremely important. We count on subscribers and members to help keep </a:t>
            </a:r>
            <a:r>
              <a:rPr lang="en-US" sz="2400" i="1" dirty="0">
                <a:latin typeface="Avenir Next LT Pro" panose="020B0504020202020204" pitchFamily="34" charset="0"/>
              </a:rPr>
              <a:t>The Island Magazine </a:t>
            </a:r>
            <a:r>
              <a:rPr lang="en-US" sz="2400" dirty="0">
                <a:latin typeface="Avenir Next LT Pro" panose="020B0504020202020204" pitchFamily="34" charset="0"/>
              </a:rPr>
              <a:t>- and the Island's rich history - alive.</a:t>
            </a:r>
          </a:p>
        </p:txBody>
      </p:sp>
      <p:sp>
        <p:nvSpPr>
          <p:cNvPr id="3" name="TextBox 2">
            <a:extLst>
              <a:ext uri="{FF2B5EF4-FFF2-40B4-BE49-F238E27FC236}">
                <a16:creationId xmlns:a16="http://schemas.microsoft.com/office/drawing/2014/main" id="{F6017A9D-B925-6B07-69B5-F26A40B823CD}"/>
              </a:ext>
            </a:extLst>
          </p:cNvPr>
          <p:cNvSpPr txBox="1"/>
          <p:nvPr/>
        </p:nvSpPr>
        <p:spPr>
          <a:xfrm>
            <a:off x="558799" y="127000"/>
            <a:ext cx="5448299" cy="707886"/>
          </a:xfrm>
          <a:prstGeom prst="rect">
            <a:avLst/>
          </a:prstGeom>
          <a:noFill/>
        </p:spPr>
        <p:txBody>
          <a:bodyPr wrap="square" rtlCol="0">
            <a:spAutoFit/>
          </a:bodyPr>
          <a:lstStyle/>
          <a:p>
            <a:r>
              <a:rPr lang="en-US" sz="4000" b="1" dirty="0">
                <a:solidFill>
                  <a:srgbClr val="7F6000"/>
                </a:solidFill>
                <a:latin typeface="Avenir Next LT Pro" panose="020B0504020202020204" pitchFamily="34" charset="0"/>
              </a:rPr>
              <a:t>The Island Magazine</a:t>
            </a:r>
            <a:endParaRPr lang="id-ID" sz="4000" b="1" spc="300" dirty="0">
              <a:solidFill>
                <a:srgbClr val="7F6000"/>
              </a:solidFill>
              <a:latin typeface="Avenir Next LT Pro" panose="020B0504020202020204" pitchFamily="34" charset="0"/>
            </a:endParaRPr>
          </a:p>
        </p:txBody>
      </p:sp>
      <p:sp>
        <p:nvSpPr>
          <p:cNvPr id="7" name="TextBox 6">
            <a:extLst>
              <a:ext uri="{FF2B5EF4-FFF2-40B4-BE49-F238E27FC236}">
                <a16:creationId xmlns:a16="http://schemas.microsoft.com/office/drawing/2014/main" id="{2C60D084-6328-78B0-6176-8C505D0A0A77}"/>
              </a:ext>
            </a:extLst>
          </p:cNvPr>
          <p:cNvSpPr txBox="1"/>
          <p:nvPr/>
        </p:nvSpPr>
        <p:spPr>
          <a:xfrm>
            <a:off x="5493980" y="6252574"/>
            <a:ext cx="6444019" cy="461665"/>
          </a:xfrm>
          <a:prstGeom prst="rect">
            <a:avLst/>
          </a:prstGeom>
          <a:noFill/>
        </p:spPr>
        <p:txBody>
          <a:bodyPr wrap="square">
            <a:spAutoFit/>
          </a:bodyPr>
          <a:lstStyle/>
          <a:p>
            <a:r>
              <a:rPr lang="en-US" sz="2400" dirty="0">
                <a:hlinkClick r:id="rId3"/>
              </a:rPr>
              <a:t>https://peimuseumshop.ca/collections/magazines</a:t>
            </a:r>
            <a:endParaRPr lang="en-US" sz="2400" dirty="0"/>
          </a:p>
        </p:txBody>
      </p:sp>
      <p:pic>
        <p:nvPicPr>
          <p:cNvPr id="6" name="Picture 5">
            <a:extLst>
              <a:ext uri="{FF2B5EF4-FFF2-40B4-BE49-F238E27FC236}">
                <a16:creationId xmlns:a16="http://schemas.microsoft.com/office/drawing/2014/main" id="{D1324AD0-1FC6-C19A-7DC4-14B14E744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597" y="834886"/>
            <a:ext cx="4579585" cy="5892800"/>
          </a:xfrm>
          <a:prstGeom prst="rect">
            <a:avLst/>
          </a:prstGeom>
        </p:spPr>
      </p:pic>
    </p:spTree>
    <p:extLst>
      <p:ext uri="{BB962C8B-B14F-4D97-AF65-F5344CB8AC3E}">
        <p14:creationId xmlns:p14="http://schemas.microsoft.com/office/powerpoint/2010/main" val="1965909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C9BFD6-7F40-DF5E-F7BC-8532B90F8911}"/>
              </a:ext>
            </a:extLst>
          </p:cNvPr>
          <p:cNvPicPr>
            <a:picLocks noChangeAspect="1"/>
          </p:cNvPicPr>
          <p:nvPr/>
        </p:nvPicPr>
        <p:blipFill>
          <a:blip r:embed="rId3"/>
          <a:stretch>
            <a:fillRect/>
          </a:stretch>
        </p:blipFill>
        <p:spPr>
          <a:xfrm>
            <a:off x="7676520" y="2615959"/>
            <a:ext cx="4515480" cy="2162477"/>
          </a:xfrm>
          <a:prstGeom prst="rect">
            <a:avLst/>
          </a:prstGeom>
        </p:spPr>
      </p:pic>
      <p:pic>
        <p:nvPicPr>
          <p:cNvPr id="5134" name="Picture 14">
            <a:extLst>
              <a:ext uri="{FF2B5EF4-FFF2-40B4-BE49-F238E27FC236}">
                <a16:creationId xmlns:a16="http://schemas.microsoft.com/office/drawing/2014/main" id="{7A0A973C-70CD-455E-9477-A0FB56E8B4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4107" y="2009090"/>
            <a:ext cx="746529" cy="7465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4ADCB14-0DC9-4E6F-A7B3-EBAD1510350F}"/>
              </a:ext>
            </a:extLst>
          </p:cNvPr>
          <p:cNvSpPr/>
          <p:nvPr/>
        </p:nvSpPr>
        <p:spPr>
          <a:xfrm>
            <a:off x="1824393" y="2192325"/>
            <a:ext cx="2137492" cy="461665"/>
          </a:xfrm>
          <a:prstGeom prst="rect">
            <a:avLst/>
          </a:prstGeom>
        </p:spPr>
        <p:txBody>
          <a:bodyPr wrap="square">
            <a:spAutoFit/>
          </a:bodyPr>
          <a:lstStyle/>
          <a:p>
            <a:r>
              <a:rPr lang="en-US" sz="2400" b="1" dirty="0">
                <a:latin typeface="Avenir Next LT Pro" panose="020B0504020202020204" pitchFamily="34" charset="0"/>
              </a:rPr>
              <a:t>/</a:t>
            </a:r>
            <a:r>
              <a:rPr lang="en-US" sz="2400" b="1" dirty="0" err="1">
                <a:latin typeface="Avenir Next LT Pro" panose="020B0504020202020204" pitchFamily="34" charset="0"/>
              </a:rPr>
              <a:t>heritagePEI</a:t>
            </a:r>
            <a:endParaRPr lang="en-US" sz="2400" b="1" dirty="0">
              <a:latin typeface="Avenir Next LT Pro" panose="020B0504020202020204" pitchFamily="34" charset="0"/>
            </a:endParaRPr>
          </a:p>
        </p:txBody>
      </p:sp>
      <p:sp>
        <p:nvSpPr>
          <p:cNvPr id="13" name="Rectangle 12">
            <a:extLst>
              <a:ext uri="{FF2B5EF4-FFF2-40B4-BE49-F238E27FC236}">
                <a16:creationId xmlns:a16="http://schemas.microsoft.com/office/drawing/2014/main" id="{243ABBD3-ADF6-42E0-928F-A302A226AEEC}"/>
              </a:ext>
            </a:extLst>
          </p:cNvPr>
          <p:cNvSpPr/>
          <p:nvPr/>
        </p:nvSpPr>
        <p:spPr>
          <a:xfrm>
            <a:off x="5477966" y="2192325"/>
            <a:ext cx="2198553" cy="461665"/>
          </a:xfrm>
          <a:prstGeom prst="rect">
            <a:avLst/>
          </a:prstGeom>
        </p:spPr>
        <p:txBody>
          <a:bodyPr wrap="square">
            <a:spAutoFit/>
          </a:bodyPr>
          <a:lstStyle/>
          <a:p>
            <a:r>
              <a:rPr lang="en-US" sz="2400" b="1" dirty="0">
                <a:latin typeface="Avenir Next LT Pro" panose="020B0504020202020204" pitchFamily="34" charset="0"/>
              </a:rPr>
              <a:t>@heritagePEI</a:t>
            </a:r>
          </a:p>
        </p:txBody>
      </p:sp>
      <p:sp>
        <p:nvSpPr>
          <p:cNvPr id="14" name="Rectangle 13">
            <a:extLst>
              <a:ext uri="{FF2B5EF4-FFF2-40B4-BE49-F238E27FC236}">
                <a16:creationId xmlns:a16="http://schemas.microsoft.com/office/drawing/2014/main" id="{4F85ABA5-E87F-4DBA-A383-2622C4FD1A4E}"/>
              </a:ext>
            </a:extLst>
          </p:cNvPr>
          <p:cNvSpPr/>
          <p:nvPr/>
        </p:nvSpPr>
        <p:spPr>
          <a:xfrm>
            <a:off x="9083615" y="2198078"/>
            <a:ext cx="2179891" cy="461665"/>
          </a:xfrm>
          <a:prstGeom prst="rect">
            <a:avLst/>
          </a:prstGeom>
        </p:spPr>
        <p:txBody>
          <a:bodyPr wrap="square">
            <a:spAutoFit/>
          </a:bodyPr>
          <a:lstStyle/>
          <a:p>
            <a:r>
              <a:rPr lang="en-US" sz="2400" b="1" dirty="0">
                <a:latin typeface="Avenir Next LT Pro" panose="020B0504020202020204" pitchFamily="34" charset="0"/>
              </a:rPr>
              <a:t>@heritagePEI</a:t>
            </a:r>
          </a:p>
        </p:txBody>
      </p:sp>
      <p:sp>
        <p:nvSpPr>
          <p:cNvPr id="2" name="Rectangle 1">
            <a:extLst>
              <a:ext uri="{FF2B5EF4-FFF2-40B4-BE49-F238E27FC236}">
                <a16:creationId xmlns:a16="http://schemas.microsoft.com/office/drawing/2014/main" id="{43D67081-3A46-4885-9E67-AA9B9C99F6F5}"/>
              </a:ext>
            </a:extLst>
          </p:cNvPr>
          <p:cNvSpPr/>
          <p:nvPr/>
        </p:nvSpPr>
        <p:spPr>
          <a:xfrm>
            <a:off x="715862" y="613060"/>
            <a:ext cx="10636370" cy="1077218"/>
          </a:xfrm>
          <a:prstGeom prst="rect">
            <a:avLst/>
          </a:prstGeom>
        </p:spPr>
        <p:txBody>
          <a:bodyPr wrap="square">
            <a:spAutoFit/>
          </a:bodyPr>
          <a:lstStyle/>
          <a:p>
            <a:pPr algn="ctr"/>
            <a:r>
              <a:rPr lang="en-US" sz="3200" b="1" dirty="0">
                <a:latin typeface="Avenir Next LT Pro" panose="020B0504020202020204" pitchFamily="34" charset="0"/>
                <a:ea typeface="Calibri" panose="020F0502020204030204" pitchFamily="34" charset="0"/>
                <a:cs typeface="Times New Roman" panose="02020603050405020304" pitchFamily="18" charset="0"/>
              </a:rPr>
              <a:t>Follow us on social media to be in the know of </a:t>
            </a:r>
          </a:p>
          <a:p>
            <a:pPr algn="ctr"/>
            <a:r>
              <a:rPr lang="en-US" sz="3200" b="1" dirty="0">
                <a:latin typeface="Avenir Next LT Pro" panose="020B0504020202020204" pitchFamily="34" charset="0"/>
                <a:ea typeface="Calibri" panose="020F0502020204030204" pitchFamily="34" charset="0"/>
                <a:cs typeface="Times New Roman" panose="02020603050405020304" pitchFamily="18" charset="0"/>
              </a:rPr>
              <a:t>the latest events and programs!</a:t>
            </a:r>
            <a:endParaRPr lang="en-US" sz="3200" b="1" dirty="0">
              <a:latin typeface="Avenir Next LT Pro" panose="020B0504020202020204" pitchFamily="34" charset="0"/>
            </a:endParaRPr>
          </a:p>
        </p:txBody>
      </p:sp>
      <p:pic>
        <p:nvPicPr>
          <p:cNvPr id="6" name="Picture 5">
            <a:extLst>
              <a:ext uri="{FF2B5EF4-FFF2-40B4-BE49-F238E27FC236}">
                <a16:creationId xmlns:a16="http://schemas.microsoft.com/office/drawing/2014/main" id="{C263B5D1-5A2F-BA67-B51C-BD784BC4CD55}"/>
              </a:ext>
            </a:extLst>
          </p:cNvPr>
          <p:cNvPicPr>
            <a:picLocks noChangeAspect="1"/>
          </p:cNvPicPr>
          <p:nvPr/>
        </p:nvPicPr>
        <p:blipFill>
          <a:blip r:embed="rId5"/>
          <a:stretch>
            <a:fillRect/>
          </a:stretch>
        </p:blipFill>
        <p:spPr>
          <a:xfrm>
            <a:off x="4394701" y="2755619"/>
            <a:ext cx="3026341" cy="3093000"/>
          </a:xfrm>
          <a:prstGeom prst="rect">
            <a:avLst/>
          </a:prstGeom>
        </p:spPr>
      </p:pic>
      <p:pic>
        <p:nvPicPr>
          <p:cNvPr id="1026" name="Picture 2" descr="LinkedIn logo PNG transparent image download, size: 2400x2400px">
            <a:extLst>
              <a:ext uri="{FF2B5EF4-FFF2-40B4-BE49-F238E27FC236}">
                <a16:creationId xmlns:a16="http://schemas.microsoft.com/office/drawing/2014/main" id="{5326FDDE-46C0-DF51-802E-FBBC11EA93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9473" y="1942884"/>
            <a:ext cx="865891" cy="8658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6A29D72-0CC2-3BB3-A2B3-DF82654233F9}"/>
              </a:ext>
            </a:extLst>
          </p:cNvPr>
          <p:cNvPicPr>
            <a:picLocks noChangeAspect="1"/>
          </p:cNvPicPr>
          <p:nvPr/>
        </p:nvPicPr>
        <p:blipFill>
          <a:blip r:embed="rId7"/>
          <a:stretch>
            <a:fillRect/>
          </a:stretch>
        </p:blipFill>
        <p:spPr>
          <a:xfrm>
            <a:off x="361323" y="2959577"/>
            <a:ext cx="3777900" cy="2179295"/>
          </a:xfrm>
          <a:prstGeom prst="rect">
            <a:avLst/>
          </a:prstGeom>
        </p:spPr>
      </p:pic>
      <p:pic>
        <p:nvPicPr>
          <p:cNvPr id="15" name="Picture 14">
            <a:extLst>
              <a:ext uri="{FF2B5EF4-FFF2-40B4-BE49-F238E27FC236}">
                <a16:creationId xmlns:a16="http://schemas.microsoft.com/office/drawing/2014/main" id="{08226DF8-D30A-9F53-AF56-694B3BFF0583}"/>
              </a:ext>
            </a:extLst>
          </p:cNvPr>
          <p:cNvPicPr>
            <a:picLocks noChangeAspect="1"/>
          </p:cNvPicPr>
          <p:nvPr/>
        </p:nvPicPr>
        <p:blipFill>
          <a:blip r:embed="rId8"/>
          <a:stretch>
            <a:fillRect/>
          </a:stretch>
        </p:blipFill>
        <p:spPr>
          <a:xfrm>
            <a:off x="1402430" y="2615959"/>
            <a:ext cx="1695687" cy="1686160"/>
          </a:xfrm>
          <a:prstGeom prst="rect">
            <a:avLst/>
          </a:prstGeom>
        </p:spPr>
      </p:pic>
      <p:pic>
        <p:nvPicPr>
          <p:cNvPr id="5128" name="Picture 8">
            <a:extLst>
              <a:ext uri="{FF2B5EF4-FFF2-40B4-BE49-F238E27FC236}">
                <a16:creationId xmlns:a16="http://schemas.microsoft.com/office/drawing/2014/main" id="{3F56A3B9-18C8-429D-A215-E42761D074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7995" y="1942885"/>
            <a:ext cx="865891" cy="865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24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250066" y="1138788"/>
            <a:ext cx="3356657" cy="80575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4"/>
          <p:cNvSpPr/>
          <p:nvPr/>
        </p:nvSpPr>
        <p:spPr>
          <a:xfrm>
            <a:off x="5409577" y="939817"/>
            <a:ext cx="6338727" cy="5632311"/>
          </a:xfrm>
          <a:prstGeom prst="rect">
            <a:avLst/>
          </a:prstGeom>
        </p:spPr>
        <p:txBody>
          <a:bodyPr wrap="square">
            <a:spAutoFit/>
          </a:bodyPr>
          <a:lstStyle/>
          <a:p>
            <a:pPr marL="342900" indent="-342900">
              <a:buFont typeface="Wingdings" panose="05000000000000000000" pitchFamily="2" charset="2"/>
              <a:buChar char="v"/>
            </a:pPr>
            <a:r>
              <a:rPr lang="en-US" sz="2400" dirty="0">
                <a:latin typeface="Avenir Next LT Pro" panose="020B0504020202020204" pitchFamily="34" charset="0"/>
              </a:rPr>
              <a:t>Operating </a:t>
            </a:r>
            <a:r>
              <a:rPr lang="en-US" sz="2400" b="1" dirty="0">
                <a:latin typeface="Avenir Next LT Pro" panose="020B0504020202020204" pitchFamily="34" charset="0"/>
              </a:rPr>
              <a:t>7 provincial museums and heritage sites </a:t>
            </a:r>
            <a:r>
              <a:rPr lang="en-US" sz="2400" dirty="0">
                <a:latin typeface="Avenir Next LT Pro" panose="020B0504020202020204" pitchFamily="34" charset="0"/>
              </a:rPr>
              <a:t>across PEI</a:t>
            </a:r>
          </a:p>
          <a:p>
            <a:pPr marL="342900" indent="-342900">
              <a:buFont typeface="Wingdings" panose="05000000000000000000" pitchFamily="2" charset="2"/>
              <a:buChar char="v"/>
            </a:pPr>
            <a:endParaRPr lang="en-US" sz="2400" dirty="0">
              <a:latin typeface="Avenir Next LT Pro" panose="020B0504020202020204" pitchFamily="34" charset="0"/>
            </a:endParaRPr>
          </a:p>
          <a:p>
            <a:pPr marL="285750" indent="-285750">
              <a:buFont typeface="Wingdings" panose="05000000000000000000" pitchFamily="2" charset="2"/>
              <a:buChar char="v"/>
            </a:pPr>
            <a:r>
              <a:rPr lang="en-US" sz="2400" dirty="0">
                <a:latin typeface="Avenir Next LT Pro" panose="020B0504020202020204" pitchFamily="34" charset="0"/>
              </a:rPr>
              <a:t> Preserving the provincial collection of</a:t>
            </a:r>
            <a:r>
              <a:rPr lang="en-US" sz="2400" b="1" dirty="0">
                <a:latin typeface="Avenir Next LT Pro" panose="020B0504020202020204" pitchFamily="34" charset="0"/>
              </a:rPr>
              <a:t> more than 100,000 objects and cultural materials</a:t>
            </a:r>
          </a:p>
          <a:p>
            <a:pPr marL="285750" indent="-285750">
              <a:buFont typeface="Wingdings" panose="05000000000000000000" pitchFamily="2" charset="2"/>
              <a:buChar char="v"/>
            </a:pPr>
            <a:endParaRPr lang="en-US" sz="2400" b="1" dirty="0">
              <a:latin typeface="Avenir Next LT Pro" panose="020B0504020202020204" pitchFamily="34" charset="0"/>
            </a:endParaRPr>
          </a:p>
          <a:p>
            <a:pPr marL="285750" indent="-285750">
              <a:buFont typeface="Wingdings" panose="05000000000000000000" pitchFamily="2" charset="2"/>
              <a:buChar char="v"/>
            </a:pPr>
            <a:r>
              <a:rPr lang="en-US" sz="2400" dirty="0">
                <a:latin typeface="Avenir Next LT Pro" panose="020B0504020202020204" pitchFamily="34" charset="0"/>
              </a:rPr>
              <a:t> </a:t>
            </a:r>
            <a:r>
              <a:rPr lang="en-US" sz="2400" b="1" dirty="0">
                <a:latin typeface="Avenir Next LT Pro" panose="020B0504020202020204" pitchFamily="34" charset="0"/>
              </a:rPr>
              <a:t>Our goals:</a:t>
            </a:r>
          </a:p>
          <a:p>
            <a:pPr marL="342900" indent="-342900">
              <a:buFontTx/>
              <a:buChar char="-"/>
            </a:pPr>
            <a:r>
              <a:rPr lang="en-US" sz="2400" dirty="0">
                <a:latin typeface="Avenir Next LT Pro" panose="020B0504020202020204" pitchFamily="34" charset="0"/>
              </a:rPr>
              <a:t>Study, collect, preserve, interpret and protect the history of PEI</a:t>
            </a:r>
          </a:p>
          <a:p>
            <a:pPr marL="342900" indent="-342900">
              <a:buFontTx/>
              <a:buChar char="-"/>
            </a:pPr>
            <a:r>
              <a:rPr lang="en-US" sz="2400" dirty="0">
                <a:latin typeface="Avenir Next LT Pro" panose="020B0504020202020204" pitchFamily="34" charset="0"/>
              </a:rPr>
              <a:t>Acquire and share knowledge of Island history, culture, and its natural world </a:t>
            </a:r>
          </a:p>
          <a:p>
            <a:pPr marL="342900" indent="-342900">
              <a:buFontTx/>
              <a:buChar char="-"/>
            </a:pPr>
            <a:r>
              <a:rPr lang="en-US" sz="2400" dirty="0">
                <a:latin typeface="Avenir Next LT Pro" panose="020B0504020202020204" pitchFamily="34" charset="0"/>
              </a:rPr>
              <a:t>Encourage Island residents and visitors to explore, discover, appreciate, and understand PEI history and heritage</a:t>
            </a:r>
          </a:p>
        </p:txBody>
      </p:sp>
      <p:sp>
        <p:nvSpPr>
          <p:cNvPr id="9" name="TextBox 8"/>
          <p:cNvSpPr txBox="1"/>
          <p:nvPr/>
        </p:nvSpPr>
        <p:spPr>
          <a:xfrm>
            <a:off x="1307025" y="1110638"/>
            <a:ext cx="3299698" cy="707886"/>
          </a:xfrm>
          <a:prstGeom prst="rect">
            <a:avLst/>
          </a:prstGeom>
          <a:noFill/>
        </p:spPr>
        <p:txBody>
          <a:bodyPr wrap="square" rtlCol="0">
            <a:spAutoFit/>
          </a:bodyPr>
          <a:lstStyle/>
          <a:p>
            <a:pPr algn="ctr"/>
            <a:r>
              <a:rPr lang="en-US" sz="4000" b="1" spc="300" dirty="0">
                <a:solidFill>
                  <a:schemeClr val="bg1"/>
                </a:solidFill>
                <a:latin typeface="Avenir Next LT Pro" panose="020B0504020202020204" pitchFamily="34" charset="0"/>
              </a:rPr>
              <a:t>ABOUT US</a:t>
            </a:r>
            <a:endParaRPr lang="id-ID" sz="4000" b="1" spc="300" dirty="0">
              <a:solidFill>
                <a:schemeClr val="bg1"/>
              </a:solidFill>
              <a:latin typeface="Avenir Next LT Pro" panose="020B0504020202020204" pitchFamily="34" charset="0"/>
            </a:endParaRPr>
          </a:p>
        </p:txBody>
      </p:sp>
      <p:pic>
        <p:nvPicPr>
          <p:cNvPr id="4" name="Picture Placeholder 3">
            <a:extLst>
              <a:ext uri="{FF2B5EF4-FFF2-40B4-BE49-F238E27FC236}">
                <a16:creationId xmlns:a16="http://schemas.microsoft.com/office/drawing/2014/main" id="{858D58C4-9094-487C-8138-B5602E46F11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887051" y="1752830"/>
            <a:ext cx="4159511" cy="4671852"/>
          </a:xfrm>
        </p:spPr>
      </p:pic>
    </p:spTree>
    <p:extLst>
      <p:ext uri="{BB962C8B-B14F-4D97-AF65-F5344CB8AC3E}">
        <p14:creationId xmlns:p14="http://schemas.microsoft.com/office/powerpoint/2010/main" val="2748876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76758" y="284533"/>
            <a:ext cx="11438484" cy="6240876"/>
          </a:xfrm>
          <a:prstGeom prst="rect">
            <a:avLst/>
          </a:prstGeom>
          <a:noFill/>
          <a:ln w="28575">
            <a:solidFill>
              <a:srgbClr val="C5A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0" name="Freeform 29"/>
          <p:cNvSpPr>
            <a:spLocks/>
          </p:cNvSpPr>
          <p:nvPr/>
        </p:nvSpPr>
        <p:spPr bwMode="auto">
          <a:xfrm>
            <a:off x="0" y="5678269"/>
            <a:ext cx="1190171" cy="1179731"/>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30"/>
          <p:cNvSpPr>
            <a:spLocks/>
          </p:cNvSpPr>
          <p:nvPr/>
        </p:nvSpPr>
        <p:spPr bwMode="auto">
          <a:xfrm rot="10800000">
            <a:off x="11001829" y="-25231"/>
            <a:ext cx="1190171" cy="1179731"/>
          </a:xfrm>
          <a:custGeom>
            <a:avLst/>
            <a:gdLst>
              <a:gd name="T0" fmla="*/ 0 w 190"/>
              <a:gd name="T1" fmla="*/ 0 h 188"/>
              <a:gd name="T2" fmla="*/ 190 w 190"/>
              <a:gd name="T3" fmla="*/ 188 h 188"/>
              <a:gd name="T4" fmla="*/ 0 w 190"/>
              <a:gd name="T5" fmla="*/ 188 h 188"/>
              <a:gd name="T6" fmla="*/ 0 w 190"/>
              <a:gd name="T7" fmla="*/ 0 h 188"/>
            </a:gdLst>
            <a:ahLst/>
            <a:cxnLst>
              <a:cxn ang="0">
                <a:pos x="T0" y="T1"/>
              </a:cxn>
              <a:cxn ang="0">
                <a:pos x="T2" y="T3"/>
              </a:cxn>
              <a:cxn ang="0">
                <a:pos x="T4" y="T5"/>
              </a:cxn>
              <a:cxn ang="0">
                <a:pos x="T6" y="T7"/>
              </a:cxn>
            </a:cxnLst>
            <a:rect l="0" t="0" r="r" b="b"/>
            <a:pathLst>
              <a:path w="190" h="188">
                <a:moveTo>
                  <a:pt x="0" y="0"/>
                </a:moveTo>
                <a:cubicBezTo>
                  <a:pt x="0" y="0"/>
                  <a:pt x="190" y="2"/>
                  <a:pt x="190" y="188"/>
                </a:cubicBezTo>
                <a:cubicBezTo>
                  <a:pt x="0" y="188"/>
                  <a:pt x="0" y="188"/>
                  <a:pt x="0" y="188"/>
                </a:cubicBezTo>
                <a:lnTo>
                  <a:pt x="0" y="0"/>
                </a:lnTo>
                <a:close/>
              </a:path>
            </a:pathLst>
          </a:cu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2" name="TextBox 31">
            <a:extLst>
              <a:ext uri="{FF2B5EF4-FFF2-40B4-BE49-F238E27FC236}">
                <a16:creationId xmlns:a16="http://schemas.microsoft.com/office/drawing/2014/main" id="{01089531-D6F5-4145-97E1-CEA17AD04554}"/>
              </a:ext>
            </a:extLst>
          </p:cNvPr>
          <p:cNvSpPr txBox="1"/>
          <p:nvPr/>
        </p:nvSpPr>
        <p:spPr>
          <a:xfrm>
            <a:off x="991565" y="962244"/>
            <a:ext cx="10208870" cy="5755422"/>
          </a:xfrm>
          <a:prstGeom prst="rect">
            <a:avLst/>
          </a:prstGeom>
          <a:noFill/>
        </p:spPr>
        <p:txBody>
          <a:bodyPr wrap="square" rtlCol="0">
            <a:spAutoFit/>
          </a:bodyPr>
          <a:lstStyle/>
          <a:p>
            <a:pPr algn="ctr"/>
            <a:r>
              <a:rPr lang="en-US" sz="4400" b="1" spc="300" dirty="0">
                <a:solidFill>
                  <a:schemeClr val="tx1">
                    <a:lumMod val="95000"/>
                    <a:lumOff val="5000"/>
                  </a:schemeClr>
                </a:solidFill>
                <a:latin typeface="Avenir Next LT Pro" panose="020B0504020202020204" pitchFamily="34" charset="0"/>
              </a:rPr>
              <a:t>Learn more about us!</a:t>
            </a:r>
          </a:p>
          <a:p>
            <a:pPr algn="ctr"/>
            <a:r>
              <a:rPr lang="en-US" sz="2800" b="1" dirty="0">
                <a:solidFill>
                  <a:schemeClr val="accent4">
                    <a:lumMod val="50000"/>
                  </a:schemeClr>
                </a:solidFill>
                <a:latin typeface="Avenir Next LT Pro" panose="020B0504020202020204" pitchFamily="34" charset="0"/>
              </a:rPr>
              <a:t>visit </a:t>
            </a:r>
            <a:r>
              <a:rPr lang="en-US" sz="2800" b="1" u="sng" dirty="0">
                <a:solidFill>
                  <a:schemeClr val="accent4">
                    <a:lumMod val="50000"/>
                  </a:schemeClr>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www.peimuseum.ca</a:t>
            </a:r>
            <a:endParaRPr lang="en-US" sz="2800" b="1" u="sng" dirty="0">
              <a:solidFill>
                <a:schemeClr val="accent4">
                  <a:lumMod val="50000"/>
                </a:schemeClr>
              </a:solidFill>
              <a:latin typeface="Avenir Next LT Pro" panose="020B0504020202020204" pitchFamily="34" charset="0"/>
            </a:endParaRPr>
          </a:p>
          <a:p>
            <a:pPr algn="ctr"/>
            <a:r>
              <a:rPr lang="en-US" sz="2800" b="1" dirty="0">
                <a:solidFill>
                  <a:schemeClr val="accent4">
                    <a:lumMod val="50000"/>
                  </a:schemeClr>
                </a:solidFill>
                <a:latin typeface="Avenir Next LT Pro" panose="020B0504020202020204" pitchFamily="34" charset="0"/>
              </a:rPr>
              <a:t>call 902-368-6600</a:t>
            </a:r>
          </a:p>
          <a:p>
            <a:pPr algn="ctr"/>
            <a:r>
              <a:rPr lang="en-US" sz="2800" b="1" dirty="0">
                <a:solidFill>
                  <a:schemeClr val="accent4">
                    <a:lumMod val="50000"/>
                  </a:schemeClr>
                </a:solidFill>
                <a:latin typeface="Avenir Next LT Pro" panose="020B0504020202020204" pitchFamily="34" charset="0"/>
              </a:rPr>
              <a:t>email mhpei@gov.pe.ca</a:t>
            </a:r>
          </a:p>
          <a:p>
            <a:pPr algn="ctr"/>
            <a:endParaRPr lang="en-US" sz="4400" b="1" spc="300" dirty="0">
              <a:solidFill>
                <a:schemeClr val="tx1">
                  <a:lumMod val="95000"/>
                  <a:lumOff val="5000"/>
                </a:schemeClr>
              </a:solidFill>
              <a:highlight>
                <a:srgbClr val="FFFF00"/>
              </a:highlight>
              <a:latin typeface="Avenir Next LT Pro" panose="020B0504020202020204" pitchFamily="34" charset="0"/>
            </a:endParaRPr>
          </a:p>
          <a:p>
            <a:pPr algn="ctr"/>
            <a:r>
              <a:rPr lang="en-US" sz="4400" b="1" spc="300" dirty="0">
                <a:solidFill>
                  <a:schemeClr val="tx1">
                    <a:lumMod val="95000"/>
                    <a:lumOff val="5000"/>
                  </a:schemeClr>
                </a:solidFill>
                <a:latin typeface="Avenir Next LT Pro" panose="020B0504020202020204" pitchFamily="34" charset="0"/>
              </a:rPr>
              <a:t>Become a member</a:t>
            </a:r>
          </a:p>
          <a:p>
            <a:pPr algn="ctr"/>
            <a:r>
              <a:rPr lang="en-US" sz="2800" dirty="0">
                <a:latin typeface="Avenir Next LT Pro" panose="020B0504020202020204" pitchFamily="34" charset="0"/>
              </a:rPr>
              <a:t>Enjoy </a:t>
            </a:r>
            <a:r>
              <a:rPr lang="en-US" sz="2800" b="1" u="sng" dirty="0">
                <a:latin typeface="Avenir Next LT Pro" panose="020B0504020202020204" pitchFamily="34" charset="0"/>
              </a:rPr>
              <a:t>free</a:t>
            </a:r>
            <a:r>
              <a:rPr lang="en-US" sz="2800" dirty="0">
                <a:latin typeface="Avenir Next LT Pro" panose="020B0504020202020204" pitchFamily="34" charset="0"/>
              </a:rPr>
              <a:t> admissions to all sites, 10% off at gift shops,</a:t>
            </a:r>
          </a:p>
          <a:p>
            <a:pPr algn="ctr"/>
            <a:r>
              <a:rPr lang="en-US" sz="2800" dirty="0">
                <a:latin typeface="Avenir Next LT Pro" panose="020B0504020202020204" pitchFamily="34" charset="0"/>
              </a:rPr>
              <a:t>and a subscription to </a:t>
            </a:r>
            <a:r>
              <a:rPr lang="en-US" sz="2800" i="1" dirty="0">
                <a:latin typeface="Avenir Next LT Pro" panose="020B0504020202020204" pitchFamily="34" charset="0"/>
              </a:rPr>
              <a:t>The Island Magazine</a:t>
            </a:r>
            <a:r>
              <a:rPr lang="en-US" sz="2800" dirty="0">
                <a:latin typeface="Avenir Next LT Pro" panose="020B0504020202020204" pitchFamily="34" charset="0"/>
              </a:rPr>
              <a:t> (two new editions annually) starting as low as $60.00 per year.</a:t>
            </a:r>
          </a:p>
          <a:p>
            <a:pPr algn="ctr"/>
            <a:endParaRPr lang="en-US" sz="2000" spc="300" dirty="0">
              <a:solidFill>
                <a:schemeClr val="tx1">
                  <a:lumMod val="95000"/>
                  <a:lumOff val="5000"/>
                </a:schemeClr>
              </a:solidFill>
              <a:highlight>
                <a:srgbClr val="FFFF00"/>
              </a:highlight>
              <a:latin typeface="Avenir Next LT Pro" panose="020B0504020202020204" pitchFamily="34" charset="0"/>
            </a:endParaRPr>
          </a:p>
          <a:p>
            <a:pPr algn="ctr"/>
            <a:endParaRPr lang="id-ID" sz="4800" b="1" spc="300" dirty="0">
              <a:solidFill>
                <a:schemeClr val="tx1">
                  <a:lumMod val="95000"/>
                  <a:lumOff val="5000"/>
                </a:schemeClr>
              </a:solidFill>
              <a:highlight>
                <a:srgbClr val="FFFF00"/>
              </a:highlight>
              <a:latin typeface="Avenir Next LT Pro" panose="020B0504020202020204" pitchFamily="34" charset="0"/>
            </a:endParaRPr>
          </a:p>
        </p:txBody>
      </p:sp>
    </p:spTree>
    <p:extLst>
      <p:ext uri="{BB962C8B-B14F-4D97-AF65-F5344CB8AC3E}">
        <p14:creationId xmlns:p14="http://schemas.microsoft.com/office/powerpoint/2010/main" val="3673014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2606F-CFE8-BEA3-86A1-411D49FE394C}"/>
            </a:ext>
          </a:extLst>
        </p:cNvPr>
        <p:cNvGrpSpPr/>
        <p:nvPr/>
      </p:nvGrpSpPr>
      <p:grpSpPr>
        <a:xfrm>
          <a:off x="0" y="0"/>
          <a:ext cx="0" cy="0"/>
          <a:chOff x="0" y="0"/>
          <a:chExt cx="0" cy="0"/>
        </a:xfrm>
      </p:grpSpPr>
      <p:sp>
        <p:nvSpPr>
          <p:cNvPr id="2" name="Freeform 1">
            <a:extLst>
              <a:ext uri="{FF2B5EF4-FFF2-40B4-BE49-F238E27FC236}">
                <a16:creationId xmlns:a16="http://schemas.microsoft.com/office/drawing/2014/main" id="{6EA3B137-31F5-6A99-68C7-CCBB70ED5CB0}"/>
              </a:ext>
            </a:extLst>
          </p:cNvPr>
          <p:cNvSpPr>
            <a:spLocks/>
          </p:cNvSpPr>
          <p:nvPr/>
        </p:nvSpPr>
        <p:spPr bwMode="auto">
          <a:xfrm>
            <a:off x="7587151" y="0"/>
            <a:ext cx="4604850" cy="4383314"/>
          </a:xfrm>
          <a:custGeom>
            <a:avLst/>
            <a:gdLst>
              <a:gd name="T0" fmla="*/ 18 w 368"/>
              <a:gd name="T1" fmla="*/ 0 h 350"/>
              <a:gd name="T2" fmla="*/ 368 w 368"/>
              <a:gd name="T3" fmla="*/ 350 h 350"/>
              <a:gd name="T4" fmla="*/ 368 w 368"/>
              <a:gd name="T5" fmla="*/ 0 h 350"/>
              <a:gd name="T6" fmla="*/ 18 w 368"/>
              <a:gd name="T7" fmla="*/ 0 h 350"/>
            </a:gdLst>
            <a:ahLst/>
            <a:cxnLst>
              <a:cxn ang="0">
                <a:pos x="T0" y="T1"/>
              </a:cxn>
              <a:cxn ang="0">
                <a:pos x="T2" y="T3"/>
              </a:cxn>
              <a:cxn ang="0">
                <a:pos x="T4" y="T5"/>
              </a:cxn>
              <a:cxn ang="0">
                <a:pos x="T6" y="T7"/>
              </a:cxn>
            </a:cxnLst>
            <a:rect l="0" t="0" r="r" b="b"/>
            <a:pathLst>
              <a:path w="368" h="350">
                <a:moveTo>
                  <a:pt x="18" y="0"/>
                </a:moveTo>
                <a:cubicBezTo>
                  <a:pt x="18" y="0"/>
                  <a:pt x="0" y="350"/>
                  <a:pt x="368" y="350"/>
                </a:cubicBezTo>
                <a:cubicBezTo>
                  <a:pt x="368" y="0"/>
                  <a:pt x="368" y="0"/>
                  <a:pt x="368" y="0"/>
                </a:cubicBezTo>
                <a:lnTo>
                  <a:pt x="18" y="0"/>
                </a:lnTo>
                <a:close/>
              </a:path>
            </a:pathLst>
          </a:cu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 name="Freeform 2">
            <a:extLst>
              <a:ext uri="{FF2B5EF4-FFF2-40B4-BE49-F238E27FC236}">
                <a16:creationId xmlns:a16="http://schemas.microsoft.com/office/drawing/2014/main" id="{F28FACBF-6689-2DCC-00F3-6A0508F616B7}"/>
              </a:ext>
            </a:extLst>
          </p:cNvPr>
          <p:cNvSpPr>
            <a:spLocks/>
          </p:cNvSpPr>
          <p:nvPr/>
        </p:nvSpPr>
        <p:spPr bwMode="auto">
          <a:xfrm>
            <a:off x="0" y="2946725"/>
            <a:ext cx="4114800" cy="3911275"/>
          </a:xfrm>
          <a:custGeom>
            <a:avLst/>
            <a:gdLst>
              <a:gd name="T0" fmla="*/ 0 w 196"/>
              <a:gd name="T1" fmla="*/ 0 h 186"/>
              <a:gd name="T2" fmla="*/ 196 w 196"/>
              <a:gd name="T3" fmla="*/ 186 h 186"/>
              <a:gd name="T4" fmla="*/ 0 w 196"/>
              <a:gd name="T5" fmla="*/ 186 h 186"/>
              <a:gd name="T6" fmla="*/ 0 w 196"/>
              <a:gd name="T7" fmla="*/ 0 h 186"/>
            </a:gdLst>
            <a:ahLst/>
            <a:cxnLst>
              <a:cxn ang="0">
                <a:pos x="T0" y="T1"/>
              </a:cxn>
              <a:cxn ang="0">
                <a:pos x="T2" y="T3"/>
              </a:cxn>
              <a:cxn ang="0">
                <a:pos x="T4" y="T5"/>
              </a:cxn>
              <a:cxn ang="0">
                <a:pos x="T6" y="T7"/>
              </a:cxn>
            </a:cxnLst>
            <a:rect l="0" t="0" r="r" b="b"/>
            <a:pathLst>
              <a:path w="196" h="186">
                <a:moveTo>
                  <a:pt x="0" y="0"/>
                </a:moveTo>
                <a:cubicBezTo>
                  <a:pt x="0" y="0"/>
                  <a:pt x="196" y="8"/>
                  <a:pt x="196" y="186"/>
                </a:cubicBezTo>
                <a:cubicBezTo>
                  <a:pt x="0" y="186"/>
                  <a:pt x="0" y="186"/>
                  <a:pt x="0" y="186"/>
                </a:cubicBezTo>
                <a:lnTo>
                  <a:pt x="0" y="0"/>
                </a:lnTo>
                <a:close/>
              </a:path>
            </a:pathLst>
          </a:cu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 name="Oval 3">
            <a:extLst>
              <a:ext uri="{FF2B5EF4-FFF2-40B4-BE49-F238E27FC236}">
                <a16:creationId xmlns:a16="http://schemas.microsoft.com/office/drawing/2014/main" id="{5FE96370-9D98-E7B7-EDCC-30E99747C605}"/>
              </a:ext>
            </a:extLst>
          </p:cNvPr>
          <p:cNvSpPr>
            <a:spLocks noChangeArrowheads="1"/>
          </p:cNvSpPr>
          <p:nvPr/>
        </p:nvSpPr>
        <p:spPr bwMode="auto">
          <a:xfrm>
            <a:off x="316367" y="262052"/>
            <a:ext cx="1020756" cy="1020762"/>
          </a:xfrm>
          <a:prstGeom prst="ellipse">
            <a:avLst/>
          </a:pr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TextBox 5">
            <a:extLst>
              <a:ext uri="{FF2B5EF4-FFF2-40B4-BE49-F238E27FC236}">
                <a16:creationId xmlns:a16="http://schemas.microsoft.com/office/drawing/2014/main" id="{2A0C6B5F-CE06-9E28-1AC1-9F1CD0986084}"/>
              </a:ext>
            </a:extLst>
          </p:cNvPr>
          <p:cNvSpPr txBox="1"/>
          <p:nvPr/>
        </p:nvSpPr>
        <p:spPr>
          <a:xfrm>
            <a:off x="3338674" y="2913606"/>
            <a:ext cx="5090689" cy="1200329"/>
          </a:xfrm>
          <a:prstGeom prst="rect">
            <a:avLst/>
          </a:prstGeom>
          <a:noFill/>
        </p:spPr>
        <p:txBody>
          <a:bodyPr wrap="none" rtlCol="0">
            <a:spAutoFit/>
          </a:bodyPr>
          <a:lstStyle/>
          <a:p>
            <a:r>
              <a:rPr lang="en-US" sz="7200" b="1" spc="300" dirty="0">
                <a:solidFill>
                  <a:schemeClr val="tx1">
                    <a:lumMod val="95000"/>
                    <a:lumOff val="5000"/>
                  </a:schemeClr>
                </a:solidFill>
                <a:latin typeface="Avenir Next LT Pro" panose="020B0504020202020204" pitchFamily="34" charset="0"/>
              </a:rPr>
              <a:t>Questions?</a:t>
            </a:r>
            <a:endParaRPr lang="id-ID" sz="7200" b="1" spc="300" dirty="0">
              <a:solidFill>
                <a:schemeClr val="tx1">
                  <a:lumMod val="95000"/>
                  <a:lumOff val="5000"/>
                </a:schemeClr>
              </a:solidFill>
              <a:latin typeface="Avenir Next LT Pro" panose="020B0504020202020204" pitchFamily="34" charset="0"/>
            </a:endParaRPr>
          </a:p>
        </p:txBody>
      </p:sp>
      <p:sp>
        <p:nvSpPr>
          <p:cNvPr id="7" name="TextBox 6">
            <a:extLst>
              <a:ext uri="{FF2B5EF4-FFF2-40B4-BE49-F238E27FC236}">
                <a16:creationId xmlns:a16="http://schemas.microsoft.com/office/drawing/2014/main" id="{DE5B3FFD-4297-4786-84BB-8FC697D92150}"/>
              </a:ext>
            </a:extLst>
          </p:cNvPr>
          <p:cNvSpPr txBox="1"/>
          <p:nvPr/>
        </p:nvSpPr>
        <p:spPr>
          <a:xfrm>
            <a:off x="5072230" y="5454204"/>
            <a:ext cx="6452023" cy="1200329"/>
          </a:xfrm>
          <a:prstGeom prst="rect">
            <a:avLst/>
          </a:prstGeom>
          <a:noFill/>
        </p:spPr>
        <p:txBody>
          <a:bodyPr wrap="none" rtlCol="0">
            <a:spAutoFit/>
          </a:bodyPr>
          <a:lstStyle/>
          <a:p>
            <a:r>
              <a:rPr lang="en-US" sz="3600" b="1" spc="300" dirty="0">
                <a:solidFill>
                  <a:schemeClr val="tx1">
                    <a:lumMod val="95000"/>
                    <a:lumOff val="5000"/>
                  </a:schemeClr>
                </a:solidFill>
                <a:latin typeface="Avenir Next LT Pro" panose="020B0504020202020204" pitchFamily="34" charset="0"/>
              </a:rPr>
              <a:t>Email: </a:t>
            </a:r>
            <a:r>
              <a:rPr lang="en-US" sz="3600" b="1" spc="300" dirty="0">
                <a:solidFill>
                  <a:schemeClr val="tx1">
                    <a:lumMod val="95000"/>
                    <a:lumOff val="5000"/>
                  </a:schemeClr>
                </a:solidFill>
                <a:latin typeface="Avenir Next LT Pro" panose="020B0504020202020204" pitchFamily="34" charset="0"/>
                <a:hlinkClick r:id="rId3"/>
              </a:rPr>
              <a:t>mcrouse@gov.pe.ca</a:t>
            </a:r>
            <a:endParaRPr lang="en-US" sz="3600" b="1" spc="300" dirty="0">
              <a:solidFill>
                <a:schemeClr val="tx1">
                  <a:lumMod val="95000"/>
                  <a:lumOff val="5000"/>
                </a:schemeClr>
              </a:solidFill>
              <a:latin typeface="Avenir Next LT Pro" panose="020B0504020202020204" pitchFamily="34" charset="0"/>
            </a:endParaRPr>
          </a:p>
          <a:p>
            <a:r>
              <a:rPr lang="en-US" sz="3600" b="1" spc="300" dirty="0">
                <a:solidFill>
                  <a:schemeClr val="tx1">
                    <a:lumMod val="95000"/>
                    <a:lumOff val="5000"/>
                  </a:schemeClr>
                </a:solidFill>
                <a:latin typeface="Avenir Next LT Pro" panose="020B0504020202020204" pitchFamily="34" charset="0"/>
              </a:rPr>
              <a:t>Tel: (902) 368-5537</a:t>
            </a:r>
            <a:endParaRPr lang="id-ID" sz="3600" b="1" spc="300" dirty="0">
              <a:solidFill>
                <a:schemeClr val="tx1">
                  <a:lumMod val="95000"/>
                  <a:lumOff val="5000"/>
                </a:schemeClr>
              </a:solidFill>
              <a:latin typeface="Avenir Next LT Pro" panose="020B0504020202020204" pitchFamily="34" charset="0"/>
            </a:endParaRPr>
          </a:p>
        </p:txBody>
      </p:sp>
    </p:spTree>
    <p:extLst>
      <p:ext uri="{BB962C8B-B14F-4D97-AF65-F5344CB8AC3E}">
        <p14:creationId xmlns:p14="http://schemas.microsoft.com/office/powerpoint/2010/main" val="2868466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Freeform 1"/>
          <p:cNvSpPr>
            <a:spLocks/>
          </p:cNvSpPr>
          <p:nvPr/>
        </p:nvSpPr>
        <p:spPr bwMode="auto">
          <a:xfrm>
            <a:off x="7587151" y="0"/>
            <a:ext cx="4604850" cy="4383314"/>
          </a:xfrm>
          <a:custGeom>
            <a:avLst/>
            <a:gdLst>
              <a:gd name="T0" fmla="*/ 18 w 368"/>
              <a:gd name="T1" fmla="*/ 0 h 350"/>
              <a:gd name="T2" fmla="*/ 368 w 368"/>
              <a:gd name="T3" fmla="*/ 350 h 350"/>
              <a:gd name="T4" fmla="*/ 368 w 368"/>
              <a:gd name="T5" fmla="*/ 0 h 350"/>
              <a:gd name="T6" fmla="*/ 18 w 368"/>
              <a:gd name="T7" fmla="*/ 0 h 350"/>
            </a:gdLst>
            <a:ahLst/>
            <a:cxnLst>
              <a:cxn ang="0">
                <a:pos x="T0" y="T1"/>
              </a:cxn>
              <a:cxn ang="0">
                <a:pos x="T2" y="T3"/>
              </a:cxn>
              <a:cxn ang="0">
                <a:pos x="T4" y="T5"/>
              </a:cxn>
              <a:cxn ang="0">
                <a:pos x="T6" y="T7"/>
              </a:cxn>
            </a:cxnLst>
            <a:rect l="0" t="0" r="r" b="b"/>
            <a:pathLst>
              <a:path w="368" h="350">
                <a:moveTo>
                  <a:pt x="18" y="0"/>
                </a:moveTo>
                <a:cubicBezTo>
                  <a:pt x="18" y="0"/>
                  <a:pt x="0" y="350"/>
                  <a:pt x="368" y="350"/>
                </a:cubicBezTo>
                <a:cubicBezTo>
                  <a:pt x="368" y="0"/>
                  <a:pt x="368" y="0"/>
                  <a:pt x="368" y="0"/>
                </a:cubicBezTo>
                <a:lnTo>
                  <a:pt x="18" y="0"/>
                </a:lnTo>
                <a:close/>
              </a:path>
            </a:pathLst>
          </a:cu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 name="Freeform 2"/>
          <p:cNvSpPr>
            <a:spLocks/>
          </p:cNvSpPr>
          <p:nvPr/>
        </p:nvSpPr>
        <p:spPr bwMode="auto">
          <a:xfrm>
            <a:off x="0" y="2946725"/>
            <a:ext cx="4114800" cy="3911275"/>
          </a:xfrm>
          <a:custGeom>
            <a:avLst/>
            <a:gdLst>
              <a:gd name="T0" fmla="*/ 0 w 196"/>
              <a:gd name="T1" fmla="*/ 0 h 186"/>
              <a:gd name="T2" fmla="*/ 196 w 196"/>
              <a:gd name="T3" fmla="*/ 186 h 186"/>
              <a:gd name="T4" fmla="*/ 0 w 196"/>
              <a:gd name="T5" fmla="*/ 186 h 186"/>
              <a:gd name="T6" fmla="*/ 0 w 196"/>
              <a:gd name="T7" fmla="*/ 0 h 186"/>
            </a:gdLst>
            <a:ahLst/>
            <a:cxnLst>
              <a:cxn ang="0">
                <a:pos x="T0" y="T1"/>
              </a:cxn>
              <a:cxn ang="0">
                <a:pos x="T2" y="T3"/>
              </a:cxn>
              <a:cxn ang="0">
                <a:pos x="T4" y="T5"/>
              </a:cxn>
              <a:cxn ang="0">
                <a:pos x="T6" y="T7"/>
              </a:cxn>
            </a:cxnLst>
            <a:rect l="0" t="0" r="r" b="b"/>
            <a:pathLst>
              <a:path w="196" h="186">
                <a:moveTo>
                  <a:pt x="0" y="0"/>
                </a:moveTo>
                <a:cubicBezTo>
                  <a:pt x="0" y="0"/>
                  <a:pt x="196" y="8"/>
                  <a:pt x="196" y="186"/>
                </a:cubicBezTo>
                <a:cubicBezTo>
                  <a:pt x="0" y="186"/>
                  <a:pt x="0" y="186"/>
                  <a:pt x="0" y="186"/>
                </a:cubicBezTo>
                <a:lnTo>
                  <a:pt x="0" y="0"/>
                </a:lnTo>
                <a:close/>
              </a:path>
            </a:pathLst>
          </a:cu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 name="Oval 3"/>
          <p:cNvSpPr>
            <a:spLocks noChangeArrowheads="1"/>
          </p:cNvSpPr>
          <p:nvPr/>
        </p:nvSpPr>
        <p:spPr bwMode="auto">
          <a:xfrm>
            <a:off x="316367" y="262052"/>
            <a:ext cx="1020756" cy="1020762"/>
          </a:xfrm>
          <a:prstGeom prst="ellipse">
            <a:avLst/>
          </a:prstGeom>
          <a:solidFill>
            <a:srgbClr val="C5A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 name="TextBox 5"/>
          <p:cNvSpPr txBox="1"/>
          <p:nvPr/>
        </p:nvSpPr>
        <p:spPr>
          <a:xfrm>
            <a:off x="3338674" y="2913606"/>
            <a:ext cx="5175776" cy="1200329"/>
          </a:xfrm>
          <a:prstGeom prst="rect">
            <a:avLst/>
          </a:prstGeom>
          <a:noFill/>
        </p:spPr>
        <p:txBody>
          <a:bodyPr wrap="none" rtlCol="0">
            <a:spAutoFit/>
          </a:bodyPr>
          <a:lstStyle/>
          <a:p>
            <a:r>
              <a:rPr lang="id-ID" sz="7200" b="1" spc="300" dirty="0">
                <a:solidFill>
                  <a:schemeClr val="bg1"/>
                </a:solidFill>
                <a:latin typeface="Avenir Next LT Pro" panose="020B0504020202020204" pitchFamily="34" charset="0"/>
              </a:rPr>
              <a:t>Thank You</a:t>
            </a:r>
            <a:r>
              <a:rPr lang="en-US" sz="7200" b="1" spc="300" dirty="0">
                <a:solidFill>
                  <a:schemeClr val="bg1"/>
                </a:solidFill>
                <a:latin typeface="Avenir Next LT Pro" panose="020B0504020202020204" pitchFamily="34" charset="0"/>
              </a:rPr>
              <a:t>!</a:t>
            </a:r>
            <a:endParaRPr lang="id-ID" sz="7200" b="1" spc="300" dirty="0">
              <a:solidFill>
                <a:schemeClr val="bg1"/>
              </a:solidFill>
              <a:latin typeface="Avenir Next LT Pro" panose="020B0504020202020204" pitchFamily="34" charset="0"/>
            </a:endParaRPr>
          </a:p>
        </p:txBody>
      </p:sp>
      <p:sp>
        <p:nvSpPr>
          <p:cNvPr id="5" name="TextBox 4">
            <a:extLst>
              <a:ext uri="{FF2B5EF4-FFF2-40B4-BE49-F238E27FC236}">
                <a16:creationId xmlns:a16="http://schemas.microsoft.com/office/drawing/2014/main" id="{2242518E-E5C9-0836-3D8A-34711159F5BA}"/>
              </a:ext>
            </a:extLst>
          </p:cNvPr>
          <p:cNvSpPr txBox="1"/>
          <p:nvPr/>
        </p:nvSpPr>
        <p:spPr>
          <a:xfrm>
            <a:off x="5072230" y="5454204"/>
            <a:ext cx="7074373" cy="1200329"/>
          </a:xfrm>
          <a:prstGeom prst="rect">
            <a:avLst/>
          </a:prstGeom>
          <a:noFill/>
        </p:spPr>
        <p:txBody>
          <a:bodyPr wrap="none" rtlCol="0">
            <a:spAutoFit/>
          </a:bodyPr>
          <a:lstStyle/>
          <a:p>
            <a:r>
              <a:rPr lang="en-US" sz="3600" b="1" spc="300" dirty="0">
                <a:solidFill>
                  <a:schemeClr val="bg1"/>
                </a:solidFill>
                <a:latin typeface="Avenir Next LT Pro" panose="020B0504020202020204" pitchFamily="34" charset="0"/>
              </a:rPr>
              <a:t>Email: </a:t>
            </a:r>
            <a:r>
              <a:rPr lang="en-US" sz="3600" b="1" spc="300" dirty="0">
                <a:solidFill>
                  <a:schemeClr val="bg1"/>
                </a:solidFill>
                <a:latin typeface="Avenir Next LT Pro" panose="020B0504020202020204" pitchFamily="34" charset="0"/>
                <a:hlinkClick r:id="rId2">
                  <a:extLst>
                    <a:ext uri="{A12FA001-AC4F-418D-AE19-62706E023703}">
                      <ahyp:hlinkClr xmlns:ahyp="http://schemas.microsoft.com/office/drawing/2018/hyperlinkcolor" val="tx"/>
                    </a:ext>
                  </a:extLst>
                </a:hlinkClick>
              </a:rPr>
              <a:t>mcrouse@gov.pe.ca</a:t>
            </a:r>
            <a:endParaRPr lang="en-US" sz="3600" b="1" spc="300" dirty="0">
              <a:solidFill>
                <a:schemeClr val="bg1"/>
              </a:solidFill>
              <a:latin typeface="Avenir Next LT Pro" panose="020B0504020202020204" pitchFamily="34" charset="0"/>
            </a:endParaRPr>
          </a:p>
          <a:p>
            <a:r>
              <a:rPr lang="en-US" sz="3600" b="1" spc="300" dirty="0">
                <a:solidFill>
                  <a:schemeClr val="bg1"/>
                </a:solidFill>
                <a:latin typeface="Avenir Next LT Pro" panose="020B0504020202020204" pitchFamily="34" charset="0"/>
              </a:rPr>
              <a:t>Tel: (902) 368-5537</a:t>
            </a:r>
            <a:endParaRPr lang="id-ID" sz="3600" b="1" spc="3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772060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DD672-BD1C-EF87-884D-D1758A4C03E5}"/>
              </a:ext>
            </a:extLst>
          </p:cNvPr>
          <p:cNvPicPr>
            <a:picLocks noChangeAspect="1"/>
          </p:cNvPicPr>
          <p:nvPr/>
        </p:nvPicPr>
        <p:blipFill>
          <a:blip r:embed="rId3"/>
          <a:stretch>
            <a:fillRect/>
          </a:stretch>
        </p:blipFill>
        <p:spPr>
          <a:xfrm>
            <a:off x="1483123" y="0"/>
            <a:ext cx="9225754" cy="6858000"/>
          </a:xfrm>
          <a:prstGeom prst="rect">
            <a:avLst/>
          </a:prstGeom>
        </p:spPr>
      </p:pic>
    </p:spTree>
    <p:extLst>
      <p:ext uri="{BB962C8B-B14F-4D97-AF65-F5344CB8AC3E}">
        <p14:creationId xmlns:p14="http://schemas.microsoft.com/office/powerpoint/2010/main" val="4276964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69563FC-7E4D-1BB4-79DF-BD534F53BEA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0003" b="10003"/>
          <a:stretch>
            <a:fillRect/>
          </a:stretch>
        </p:blipFill>
        <p:spPr>
          <a:custGeom>
            <a:avLst/>
            <a:gdLst>
              <a:gd name="connsiteX0" fmla="*/ 0 w 11214847"/>
              <a:gd name="connsiteY0" fmla="*/ 0 h 5956674"/>
              <a:gd name="connsiteX1" fmla="*/ 11214847 w 11214847"/>
              <a:gd name="connsiteY1" fmla="*/ 0 h 5956674"/>
              <a:gd name="connsiteX2" fmla="*/ 11214847 w 11214847"/>
              <a:gd name="connsiteY2" fmla="*/ 5956674 h 5956674"/>
              <a:gd name="connsiteX3" fmla="*/ 0 w 11214847"/>
              <a:gd name="connsiteY3" fmla="*/ 5956674 h 5956674"/>
            </a:gdLst>
            <a:ahLst/>
            <a:cxnLst>
              <a:cxn ang="0">
                <a:pos x="connsiteX0" y="connsiteY0"/>
              </a:cxn>
              <a:cxn ang="0">
                <a:pos x="connsiteX1" y="connsiteY1"/>
              </a:cxn>
              <a:cxn ang="0">
                <a:pos x="connsiteX2" y="connsiteY2"/>
              </a:cxn>
              <a:cxn ang="0">
                <a:pos x="connsiteX3" y="connsiteY3"/>
              </a:cxn>
            </a:cxnLst>
            <a:rect l="l" t="t" r="r" b="b"/>
            <a:pathLst>
              <a:path w="11214847" h="5956674">
                <a:moveTo>
                  <a:pt x="0" y="0"/>
                </a:moveTo>
                <a:lnTo>
                  <a:pt x="11214847" y="0"/>
                </a:lnTo>
                <a:lnTo>
                  <a:pt x="11214847" y="5956674"/>
                </a:lnTo>
                <a:lnTo>
                  <a:pt x="0" y="5956674"/>
                </a:lnTo>
                <a:close/>
              </a:path>
            </a:pathLst>
          </a:custGeom>
        </p:spPr>
      </p:pic>
      <p:sp>
        <p:nvSpPr>
          <p:cNvPr id="5" name="Rectangle 4"/>
          <p:cNvSpPr/>
          <p:nvPr/>
        </p:nvSpPr>
        <p:spPr>
          <a:xfrm>
            <a:off x="666430" y="609867"/>
            <a:ext cx="10859141" cy="5638267"/>
          </a:xfrm>
          <a:prstGeom prst="rect">
            <a:avLst/>
          </a:prstGeom>
          <a:solidFill>
            <a:srgbClr val="C5AF7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a:extLst>
              <a:ext uri="{FF2B5EF4-FFF2-40B4-BE49-F238E27FC236}">
                <a16:creationId xmlns:a16="http://schemas.microsoft.com/office/drawing/2014/main" id="{00EDA6FE-A7C1-4B26-A21D-F857D4826BCB}"/>
              </a:ext>
            </a:extLst>
          </p:cNvPr>
          <p:cNvSpPr txBox="1"/>
          <p:nvPr/>
        </p:nvSpPr>
        <p:spPr>
          <a:xfrm>
            <a:off x="1014480" y="2967335"/>
            <a:ext cx="5978688" cy="2031325"/>
          </a:xfrm>
          <a:prstGeom prst="rect">
            <a:avLst/>
          </a:prstGeom>
          <a:noFill/>
        </p:spPr>
        <p:txBody>
          <a:bodyPr wrap="none" rtlCol="0">
            <a:spAutoFit/>
          </a:bodyPr>
          <a:lstStyle/>
          <a:p>
            <a:r>
              <a:rPr lang="en-US" sz="54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BEACONSFIELD</a:t>
            </a:r>
          </a:p>
          <a:p>
            <a:r>
              <a:rPr lang="en-US" sz="48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HISTORIC HOUSE</a:t>
            </a:r>
          </a:p>
          <a:p>
            <a:r>
              <a:rPr lang="en-US" sz="2400" b="1" dirty="0">
                <a:solidFill>
                  <a:schemeClr val="bg1"/>
                </a:solidFill>
                <a:latin typeface="Avenir Next LT Pro" panose="020B0504020202020204" pitchFamily="34" charset="0"/>
              </a:rPr>
              <a:t>2 Kent Street, Charlottetown</a:t>
            </a:r>
            <a:r>
              <a:rPr lang="en-US" sz="24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 </a:t>
            </a:r>
            <a:endParaRPr lang="id-ID" sz="2400" b="1" spc="3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Tree>
    <p:extLst>
      <p:ext uri="{BB962C8B-B14F-4D97-AF65-F5344CB8AC3E}">
        <p14:creationId xmlns:p14="http://schemas.microsoft.com/office/powerpoint/2010/main" val="2974856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00402" y="352253"/>
            <a:ext cx="5157715" cy="923330"/>
          </a:xfrm>
          <a:prstGeom prst="rect">
            <a:avLst/>
          </a:prstGeom>
          <a:noFill/>
        </p:spPr>
        <p:txBody>
          <a:bodyPr wrap="square" rtlCol="0">
            <a:spAutoFit/>
          </a:bodyPr>
          <a:lstStyle/>
          <a:p>
            <a:r>
              <a:rPr lang="en-US" sz="5400" b="1" spc="300" dirty="0">
                <a:solidFill>
                  <a:schemeClr val="accent4">
                    <a:lumMod val="50000"/>
                  </a:schemeClr>
                </a:solidFill>
                <a:latin typeface="Avenir Next LT Pro" panose="020B0504020202020204" pitchFamily="34" charset="0"/>
              </a:rPr>
              <a:t>HIGHLIGHTS</a:t>
            </a:r>
            <a:endParaRPr lang="id-ID" sz="5400" b="1" spc="300" dirty="0">
              <a:solidFill>
                <a:schemeClr val="accent4">
                  <a:lumMod val="50000"/>
                </a:schemeClr>
              </a:solidFill>
              <a:latin typeface="Avenir Next LT Pro" panose="020B0504020202020204" pitchFamily="34" charset="0"/>
            </a:endParaRPr>
          </a:p>
        </p:txBody>
      </p:sp>
      <p:sp>
        <p:nvSpPr>
          <p:cNvPr id="5" name="Rectangle 4">
            <a:extLst>
              <a:ext uri="{FF2B5EF4-FFF2-40B4-BE49-F238E27FC236}">
                <a16:creationId xmlns:a16="http://schemas.microsoft.com/office/drawing/2014/main" id="{53108D0E-66CD-4698-A224-C448D8B496F1}"/>
              </a:ext>
            </a:extLst>
          </p:cNvPr>
          <p:cNvSpPr/>
          <p:nvPr/>
        </p:nvSpPr>
        <p:spPr>
          <a:xfrm>
            <a:off x="7043895" y="333137"/>
            <a:ext cx="5148105" cy="6124754"/>
          </a:xfrm>
          <a:prstGeom prst="rect">
            <a:avLst/>
          </a:prstGeom>
        </p:spPr>
        <p:txBody>
          <a:bodyPr wrap="square">
            <a:spAutoFit/>
          </a:bodyPr>
          <a:lstStyle/>
          <a:p>
            <a:pPr marL="342900" indent="-342900">
              <a:buFont typeface="Wingdings" panose="05000000000000000000" pitchFamily="2" charset="2"/>
              <a:buChar char="v"/>
            </a:pPr>
            <a:r>
              <a:rPr lang="en-US" sz="2200" dirty="0">
                <a:solidFill>
                  <a:srgbClr val="000000"/>
                </a:solidFill>
                <a:latin typeface="Avenir Next LT Pro" panose="020B0504020202020204" pitchFamily="34" charset="0"/>
              </a:rPr>
              <a:t>Designed and built by W.C. Harris in 1877</a:t>
            </a:r>
            <a:br>
              <a:rPr lang="en-US" sz="2200" dirty="0">
                <a:solidFill>
                  <a:srgbClr val="000000"/>
                </a:solidFill>
                <a:latin typeface="Avenir Next LT Pro" panose="020B0504020202020204" pitchFamily="34" charset="0"/>
              </a:rPr>
            </a:br>
            <a:endParaRPr lang="en-US" sz="2200" dirty="0">
              <a:solidFill>
                <a:srgbClr val="000000"/>
              </a:solidFill>
              <a:latin typeface="Avenir Next LT Pro" panose="020B0504020202020204" pitchFamily="34" charset="0"/>
            </a:endParaRPr>
          </a:p>
          <a:p>
            <a:pPr marL="342900" indent="-342900">
              <a:buFont typeface="Wingdings" panose="05000000000000000000" pitchFamily="2" charset="2"/>
              <a:buChar char="v"/>
            </a:pPr>
            <a:r>
              <a:rPr lang="en-US" sz="2200" dirty="0">
                <a:solidFill>
                  <a:srgbClr val="000000"/>
                </a:solidFill>
                <a:latin typeface="Avenir Next LT Pro" panose="020B0504020202020204" pitchFamily="34" charset="0"/>
              </a:rPr>
              <a:t>Opening hours: </a:t>
            </a:r>
          </a:p>
          <a:p>
            <a:pPr marL="800100" lvl="1" indent="-342900">
              <a:buFont typeface="Wingdings" panose="05000000000000000000" pitchFamily="2" charset="2"/>
              <a:buChar char="v"/>
            </a:pPr>
            <a:r>
              <a:rPr lang="en-US" sz="2000" dirty="0">
                <a:solidFill>
                  <a:srgbClr val="000000"/>
                </a:solidFill>
                <a:latin typeface="Avenir Next LT Pro" panose="020B0504020202020204" pitchFamily="34" charset="0"/>
              </a:rPr>
              <a:t>Tuesday to Friday – 11:00 am to 3:00 pm </a:t>
            </a:r>
          </a:p>
          <a:p>
            <a:pPr marL="342900" indent="-342900">
              <a:buFont typeface="Wingdings" panose="05000000000000000000" pitchFamily="2" charset="2"/>
              <a:buChar char="v"/>
            </a:pPr>
            <a:endParaRPr lang="en-US" sz="2200" dirty="0">
              <a:solidFill>
                <a:srgbClr val="000000"/>
              </a:solidFill>
              <a:latin typeface="Avenir Next LT Pro" panose="020B0504020202020204" pitchFamily="34" charset="0"/>
            </a:endParaRPr>
          </a:p>
          <a:p>
            <a:pPr marL="342900" indent="-342900">
              <a:buFont typeface="Wingdings" panose="05000000000000000000" pitchFamily="2" charset="2"/>
              <a:buChar char="v"/>
            </a:pPr>
            <a:r>
              <a:rPr lang="en-US" sz="2200" dirty="0">
                <a:solidFill>
                  <a:srgbClr val="000000"/>
                </a:solidFill>
                <a:latin typeface="Avenir Next LT Pro" panose="020B0504020202020204" pitchFamily="34" charset="0"/>
              </a:rPr>
              <a:t>Did you know? Beaconsfield is our only site that exclusively offers guided tours. The tour takes approximately 30-40 minutes. </a:t>
            </a:r>
          </a:p>
          <a:p>
            <a:pPr marL="342900" indent="-342900">
              <a:buFont typeface="Wingdings" panose="05000000000000000000" pitchFamily="2" charset="2"/>
              <a:buChar char="v"/>
            </a:pPr>
            <a:endParaRPr lang="en-US" sz="2200" dirty="0">
              <a:solidFill>
                <a:srgbClr val="000000"/>
              </a:solidFill>
              <a:latin typeface="Avenir Next LT Pro" panose="020B0504020202020204" pitchFamily="34" charset="0"/>
            </a:endParaRPr>
          </a:p>
          <a:p>
            <a:pPr marL="342900" indent="-342900">
              <a:buFont typeface="Wingdings" panose="05000000000000000000" pitchFamily="2" charset="2"/>
              <a:buChar char="v"/>
            </a:pPr>
            <a:r>
              <a:rPr lang="en-US" sz="2200" dirty="0">
                <a:solidFill>
                  <a:srgbClr val="000000"/>
                </a:solidFill>
                <a:latin typeface="Avenir Next LT Pro" panose="020B0504020202020204" pitchFamily="34" charset="0"/>
              </a:rPr>
              <a:t>American Sign Language Interpreted Tours &amp; Other Tours</a:t>
            </a:r>
          </a:p>
          <a:p>
            <a:pPr marL="342900" indent="-342900">
              <a:buFont typeface="Wingdings" panose="05000000000000000000" pitchFamily="2" charset="2"/>
              <a:buChar char="v"/>
            </a:pPr>
            <a:endParaRPr lang="en-US" sz="2200" dirty="0">
              <a:solidFill>
                <a:srgbClr val="000000"/>
              </a:solidFill>
              <a:latin typeface="Avenir Next LT Pro" panose="020B0504020202020204" pitchFamily="34" charset="0"/>
            </a:endParaRPr>
          </a:p>
          <a:p>
            <a:pPr marL="342900" indent="-342900">
              <a:buFont typeface="Wingdings" panose="05000000000000000000" pitchFamily="2" charset="2"/>
              <a:buChar char="v"/>
            </a:pPr>
            <a:r>
              <a:rPr lang="en-US" sz="2200" dirty="0">
                <a:solidFill>
                  <a:srgbClr val="000000"/>
                </a:solidFill>
                <a:latin typeface="Avenir Next LT Pro" panose="020B0504020202020204" pitchFamily="34" charset="0"/>
              </a:rPr>
              <a:t>The Bog Tour</a:t>
            </a:r>
          </a:p>
          <a:p>
            <a:pPr marL="342900" indent="-342900">
              <a:buFont typeface="Wingdings" panose="05000000000000000000" pitchFamily="2" charset="2"/>
              <a:buChar char="v"/>
            </a:pPr>
            <a:endParaRPr lang="en-US" sz="2200" dirty="0">
              <a:solidFill>
                <a:srgbClr val="000000"/>
              </a:solidFill>
              <a:latin typeface="Avenir Next LT Pro" panose="020B0504020202020204" pitchFamily="34" charset="0"/>
            </a:endParaRPr>
          </a:p>
          <a:p>
            <a:pPr marL="342900" indent="-342900">
              <a:buFont typeface="Wingdings" panose="05000000000000000000" pitchFamily="2" charset="2"/>
              <a:buChar char="v"/>
            </a:pPr>
            <a:r>
              <a:rPr lang="en-US" sz="2200" dirty="0">
                <a:solidFill>
                  <a:srgbClr val="000000"/>
                </a:solidFill>
                <a:latin typeface="Avenir Next LT Pro" panose="020B0504020202020204" pitchFamily="34" charset="0"/>
              </a:rPr>
              <a:t>The Carriage House</a:t>
            </a:r>
          </a:p>
        </p:txBody>
      </p:sp>
      <p:pic>
        <p:nvPicPr>
          <p:cNvPr id="15" name="Picture 14">
            <a:extLst>
              <a:ext uri="{FF2B5EF4-FFF2-40B4-BE49-F238E27FC236}">
                <a16:creationId xmlns:a16="http://schemas.microsoft.com/office/drawing/2014/main" id="{DC93DE04-6C8A-4A8D-B83B-1B3208EB0AC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00402" y="2015552"/>
            <a:ext cx="6615057" cy="4410367"/>
          </a:xfrm>
          <a:prstGeom prst="rect">
            <a:avLst/>
          </a:prstGeom>
        </p:spPr>
      </p:pic>
      <p:sp>
        <p:nvSpPr>
          <p:cNvPr id="16" name="Rectangle 15">
            <a:extLst>
              <a:ext uri="{FF2B5EF4-FFF2-40B4-BE49-F238E27FC236}">
                <a16:creationId xmlns:a16="http://schemas.microsoft.com/office/drawing/2014/main" id="{76663D1C-9247-4C22-8B37-26EB2C447BC0}"/>
              </a:ext>
            </a:extLst>
          </p:cNvPr>
          <p:cNvSpPr/>
          <p:nvPr/>
        </p:nvSpPr>
        <p:spPr>
          <a:xfrm>
            <a:off x="400401" y="1186599"/>
            <a:ext cx="6643494" cy="677108"/>
          </a:xfrm>
          <a:prstGeom prst="rect">
            <a:avLst/>
          </a:prstGeom>
        </p:spPr>
        <p:txBody>
          <a:bodyPr wrap="square">
            <a:spAutoFit/>
          </a:bodyPr>
          <a:lstStyle/>
          <a:p>
            <a:r>
              <a:rPr lang="en-US" sz="1900" b="1" dirty="0">
                <a:solidFill>
                  <a:schemeClr val="accent4">
                    <a:lumMod val="50000"/>
                  </a:schemeClr>
                </a:solidFill>
                <a:latin typeface="Avenir Next LT Pro" panose="020B0504020202020204" pitchFamily="34" charset="0"/>
              </a:rPr>
              <a:t>A beautiful example of Victorian architecture with many original features and fascinating stories to tell! </a:t>
            </a:r>
          </a:p>
        </p:txBody>
      </p:sp>
    </p:spTree>
    <p:extLst>
      <p:ext uri="{BB962C8B-B14F-4D97-AF65-F5344CB8AC3E}">
        <p14:creationId xmlns:p14="http://schemas.microsoft.com/office/powerpoint/2010/main" val="635232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rson, indoor&#10;&#10;Description automatically generated">
            <a:extLst>
              <a:ext uri="{FF2B5EF4-FFF2-40B4-BE49-F238E27FC236}">
                <a16:creationId xmlns:a16="http://schemas.microsoft.com/office/drawing/2014/main" id="{AD92490F-AA8C-47D0-B773-E67307E59C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89674" y="3506390"/>
            <a:ext cx="3159205" cy="3159205"/>
          </a:xfrm>
          <a:prstGeom prst="rect">
            <a:avLst/>
          </a:prstGeom>
        </p:spPr>
      </p:pic>
      <p:pic>
        <p:nvPicPr>
          <p:cNvPr id="9" name="Picture 8">
            <a:extLst>
              <a:ext uri="{FF2B5EF4-FFF2-40B4-BE49-F238E27FC236}">
                <a16:creationId xmlns:a16="http://schemas.microsoft.com/office/drawing/2014/main" id="{CC2A4D7E-7EBF-4AF4-900F-4D94357E467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1107995" y="3514609"/>
            <a:ext cx="3159205" cy="3159205"/>
          </a:xfrm>
          <a:prstGeom prst="rect">
            <a:avLst/>
          </a:prstGeom>
        </p:spPr>
      </p:pic>
      <p:pic>
        <p:nvPicPr>
          <p:cNvPr id="11" name="Picture 10">
            <a:extLst>
              <a:ext uri="{FF2B5EF4-FFF2-40B4-BE49-F238E27FC236}">
                <a16:creationId xmlns:a16="http://schemas.microsoft.com/office/drawing/2014/main" id="{39782614-20AF-48BE-9DC1-9099AFD45A4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02" r="20347"/>
          <a:stretch/>
        </p:blipFill>
        <p:spPr>
          <a:xfrm>
            <a:off x="7630159" y="3504449"/>
            <a:ext cx="3491067" cy="3159205"/>
          </a:xfrm>
          <a:prstGeom prst="rect">
            <a:avLst/>
          </a:prstGeom>
        </p:spPr>
      </p:pic>
      <p:pic>
        <p:nvPicPr>
          <p:cNvPr id="3" name="Picture 2">
            <a:extLst>
              <a:ext uri="{FF2B5EF4-FFF2-40B4-BE49-F238E27FC236}">
                <a16:creationId xmlns:a16="http://schemas.microsoft.com/office/drawing/2014/main" id="{6BB41A76-EBC7-7C4B-CE48-4689687DDE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4629" y="205336"/>
            <a:ext cx="4845474" cy="3221724"/>
          </a:xfrm>
          <a:prstGeom prst="rect">
            <a:avLst/>
          </a:prstGeom>
        </p:spPr>
      </p:pic>
      <p:pic>
        <p:nvPicPr>
          <p:cNvPr id="6" name="Picture 5">
            <a:extLst>
              <a:ext uri="{FF2B5EF4-FFF2-40B4-BE49-F238E27FC236}">
                <a16:creationId xmlns:a16="http://schemas.microsoft.com/office/drawing/2014/main" id="{B96D2BB6-7CD3-3267-A8D9-8EC97EF2F8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50526" y="205336"/>
            <a:ext cx="4845474" cy="3221725"/>
          </a:xfrm>
          <a:prstGeom prst="rect">
            <a:avLst/>
          </a:prstGeom>
        </p:spPr>
      </p:pic>
    </p:spTree>
    <p:extLst>
      <p:ext uri="{BB962C8B-B14F-4D97-AF65-F5344CB8AC3E}">
        <p14:creationId xmlns:p14="http://schemas.microsoft.com/office/powerpoint/2010/main" val="2367434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430" y="609867"/>
            <a:ext cx="10859141" cy="5638267"/>
          </a:xfrm>
          <a:prstGeom prst="rect">
            <a:avLst/>
          </a:prstGeom>
          <a:solidFill>
            <a:srgbClr val="C5AF7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8" name="Picture Placeholder 7">
            <a:extLst>
              <a:ext uri="{FF2B5EF4-FFF2-40B4-BE49-F238E27FC236}">
                <a16:creationId xmlns:a16="http://schemas.microsoft.com/office/drawing/2014/main" id="{640E88EC-D975-46FF-9EFA-491919BAE240}"/>
              </a:ext>
            </a:extLst>
          </p:cNvPr>
          <p:cNvPicPr>
            <a:picLocks noGrp="1" noChangeAspect="1"/>
          </p:cNvPicPr>
          <p:nvPr>
            <p:ph type="pic" sz="quarter" idx="10"/>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3458" b="3648"/>
          <a:stretch/>
        </p:blipFill>
        <p:spPr>
          <a:xfrm>
            <a:off x="666429" y="386346"/>
            <a:ext cx="10859141" cy="6129208"/>
          </a:xfrm>
        </p:spPr>
      </p:pic>
      <p:sp>
        <p:nvSpPr>
          <p:cNvPr id="9" name="TextBox 8">
            <a:extLst>
              <a:ext uri="{FF2B5EF4-FFF2-40B4-BE49-F238E27FC236}">
                <a16:creationId xmlns:a16="http://schemas.microsoft.com/office/drawing/2014/main" id="{00EDA6FE-A7C1-4B26-A21D-F857D4826BCB}"/>
              </a:ext>
            </a:extLst>
          </p:cNvPr>
          <p:cNvSpPr txBox="1"/>
          <p:nvPr/>
        </p:nvSpPr>
        <p:spPr>
          <a:xfrm>
            <a:off x="1014480" y="2967335"/>
            <a:ext cx="9302227" cy="923330"/>
          </a:xfrm>
          <a:prstGeom prst="rect">
            <a:avLst/>
          </a:prstGeom>
          <a:noFill/>
        </p:spPr>
        <p:txBody>
          <a:bodyPr wrap="none" rtlCol="0">
            <a:spAutoFit/>
          </a:bodyPr>
          <a:lstStyle/>
          <a:p>
            <a:r>
              <a:rPr lang="en-US" sz="5400" b="1" spc="300" dirty="0">
                <a:solidFill>
                  <a:schemeClr val="bg1"/>
                </a:solidFill>
                <a:effectLst>
                  <a:outerShdw blurRad="38100" dist="38100" dir="2700000" algn="tl">
                    <a:srgbClr val="000000">
                      <a:alpha val="43137"/>
                    </a:srgbClr>
                  </a:outerShdw>
                </a:effectLst>
                <a:latin typeface="Avenir Next LT Pro" panose="020B0504020202020204" pitchFamily="34" charset="0"/>
              </a:rPr>
              <a:t>VISIT OUR OTHER SITES!</a:t>
            </a:r>
            <a:endParaRPr lang="id-ID" sz="2400" b="1" spc="3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spTree>
    <p:extLst>
      <p:ext uri="{BB962C8B-B14F-4D97-AF65-F5344CB8AC3E}">
        <p14:creationId xmlns:p14="http://schemas.microsoft.com/office/powerpoint/2010/main" val="3177873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CA5257-1410-46D0-B0F9-EDB6216D5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472" y="1391921"/>
            <a:ext cx="7014800" cy="4663440"/>
          </a:xfrm>
          <a:prstGeom prst="rect">
            <a:avLst/>
          </a:prstGeom>
        </p:spPr>
      </p:pic>
      <p:sp>
        <p:nvSpPr>
          <p:cNvPr id="5" name="TextBox 4">
            <a:extLst>
              <a:ext uri="{FF2B5EF4-FFF2-40B4-BE49-F238E27FC236}">
                <a16:creationId xmlns:a16="http://schemas.microsoft.com/office/drawing/2014/main" id="{78D35D35-E0CA-4FE1-B295-210B08C03A5A}"/>
              </a:ext>
            </a:extLst>
          </p:cNvPr>
          <p:cNvSpPr txBox="1"/>
          <p:nvPr/>
        </p:nvSpPr>
        <p:spPr>
          <a:xfrm>
            <a:off x="380082" y="423374"/>
            <a:ext cx="10076351" cy="892552"/>
          </a:xfrm>
          <a:prstGeom prst="rect">
            <a:avLst/>
          </a:prstGeom>
          <a:noFill/>
        </p:spPr>
        <p:txBody>
          <a:bodyPr wrap="square" rtlCol="0">
            <a:spAutoFit/>
          </a:bodyPr>
          <a:lstStyle/>
          <a:p>
            <a:r>
              <a:rPr lang="en-US" sz="5200" b="1" spc="300" dirty="0">
                <a:solidFill>
                  <a:schemeClr val="accent4">
                    <a:lumMod val="50000"/>
                  </a:schemeClr>
                </a:solidFill>
                <a:latin typeface="Avenir Next LT Pro" panose="020B0504020202020204" pitchFamily="34" charset="0"/>
              </a:rPr>
              <a:t>ACADIAN MUSEUM of PEI</a:t>
            </a:r>
            <a:endParaRPr lang="id-ID" sz="5200" b="1" spc="300" dirty="0">
              <a:solidFill>
                <a:schemeClr val="accent4">
                  <a:lumMod val="50000"/>
                </a:schemeClr>
              </a:solidFill>
              <a:latin typeface="Avenir Next LT Pro" panose="020B0504020202020204" pitchFamily="34" charset="0"/>
            </a:endParaRPr>
          </a:p>
        </p:txBody>
      </p:sp>
      <p:sp>
        <p:nvSpPr>
          <p:cNvPr id="6" name="Rectangle 5">
            <a:extLst>
              <a:ext uri="{FF2B5EF4-FFF2-40B4-BE49-F238E27FC236}">
                <a16:creationId xmlns:a16="http://schemas.microsoft.com/office/drawing/2014/main" id="{6399DEBA-F533-44F8-8235-4B7312F47D07}"/>
              </a:ext>
            </a:extLst>
          </p:cNvPr>
          <p:cNvSpPr/>
          <p:nvPr/>
        </p:nvSpPr>
        <p:spPr>
          <a:xfrm>
            <a:off x="7545648" y="1315926"/>
            <a:ext cx="4646352" cy="4678204"/>
          </a:xfrm>
          <a:prstGeom prst="rect">
            <a:avLst/>
          </a:prstGeom>
        </p:spPr>
        <p:txBody>
          <a:bodyPr wrap="square">
            <a:spAutoFit/>
          </a:bodyPr>
          <a:lstStyle/>
          <a:p>
            <a:r>
              <a:rPr lang="en-US" sz="2400" b="1" dirty="0">
                <a:solidFill>
                  <a:srgbClr val="000000"/>
                </a:solidFill>
                <a:latin typeface="Avenir Next LT Pro" panose="020B0504020202020204" pitchFamily="34" charset="0"/>
              </a:rPr>
              <a:t>Location: </a:t>
            </a:r>
          </a:p>
          <a:p>
            <a:r>
              <a:rPr lang="en-US" sz="2000" dirty="0">
                <a:solidFill>
                  <a:srgbClr val="000000"/>
                </a:solidFill>
                <a:latin typeface="Avenir Next LT Pro" panose="020B0504020202020204" pitchFamily="34" charset="0"/>
              </a:rPr>
              <a:t>Route 2, </a:t>
            </a:r>
            <a:r>
              <a:rPr lang="en-US" sz="2000" dirty="0" err="1">
                <a:solidFill>
                  <a:srgbClr val="000000"/>
                </a:solidFill>
                <a:latin typeface="Avenir Next LT Pro" panose="020B0504020202020204" pitchFamily="34" charset="0"/>
              </a:rPr>
              <a:t>Miscouche</a:t>
            </a:r>
            <a:r>
              <a:rPr lang="en-US" sz="2000" dirty="0">
                <a:solidFill>
                  <a:srgbClr val="000000"/>
                </a:solidFill>
                <a:latin typeface="Avenir Next LT Pro" panose="020B0504020202020204" pitchFamily="34" charset="0"/>
              </a:rPr>
              <a:t> </a:t>
            </a:r>
          </a:p>
          <a:p>
            <a:r>
              <a:rPr lang="en-US" sz="2000" dirty="0">
                <a:solidFill>
                  <a:srgbClr val="000000"/>
                </a:solidFill>
                <a:latin typeface="Avenir Next LT Pro" panose="020B0504020202020204" pitchFamily="34" charset="0"/>
              </a:rPr>
              <a:t>(west of Summerside)</a:t>
            </a:r>
          </a:p>
          <a:p>
            <a:endParaRPr lang="en-US" sz="2400" dirty="0">
              <a:latin typeface="Avenir Next LT Pro" panose="020B0504020202020204" pitchFamily="34" charset="0"/>
            </a:endParaRPr>
          </a:p>
          <a:p>
            <a:r>
              <a:rPr lang="en-US" sz="2400" b="1" dirty="0">
                <a:latin typeface="Avenir Next LT Pro" panose="020B0504020202020204" pitchFamily="34" charset="0"/>
              </a:rPr>
              <a:t>Summer Hours:</a:t>
            </a:r>
          </a:p>
          <a:p>
            <a:r>
              <a:rPr lang="en-US" sz="2000" i="1" dirty="0">
                <a:latin typeface="Avenir Next LT Pro" panose="020B0504020202020204" pitchFamily="34" charset="0"/>
              </a:rPr>
              <a:t>June 1 to June 30</a:t>
            </a:r>
          </a:p>
          <a:p>
            <a:pPr marL="285750" indent="-285750">
              <a:buFont typeface="Arial" panose="020B0604020202020204" pitchFamily="34" charset="0"/>
              <a:buChar char="•"/>
            </a:pPr>
            <a:r>
              <a:rPr lang="en-US" dirty="0">
                <a:latin typeface="Avenir Next LT Pro" panose="020B0504020202020204" pitchFamily="34" charset="0"/>
              </a:rPr>
              <a:t>Monday – Friday: 10:00 am - 5:00 pm</a:t>
            </a:r>
          </a:p>
          <a:p>
            <a:endParaRPr lang="en-US" sz="2400" i="1" dirty="0">
              <a:latin typeface="Avenir Next LT Pro" panose="020B0504020202020204" pitchFamily="34" charset="0"/>
            </a:endParaRPr>
          </a:p>
          <a:p>
            <a:r>
              <a:rPr lang="en-US" sz="2000" i="1" dirty="0">
                <a:latin typeface="Avenir Next LT Pro" panose="020B0504020202020204" pitchFamily="34" charset="0"/>
              </a:rPr>
              <a:t>July 1 to August 29</a:t>
            </a:r>
          </a:p>
          <a:p>
            <a:pPr marL="285750" indent="-285750">
              <a:buFont typeface="Arial" panose="020B0604020202020204" pitchFamily="34" charset="0"/>
              <a:buChar char="•"/>
            </a:pPr>
            <a:r>
              <a:rPr lang="en-US" dirty="0">
                <a:latin typeface="Avenir Next LT Pro" panose="020B0504020202020204" pitchFamily="34" charset="0"/>
              </a:rPr>
              <a:t>Monday – Saturday: 10:00 am - 5:00 pm</a:t>
            </a:r>
          </a:p>
          <a:p>
            <a:endParaRPr lang="en-US" sz="2400" dirty="0">
              <a:latin typeface="Avenir Next LT Pro" panose="020B0504020202020204" pitchFamily="34" charset="0"/>
            </a:endParaRPr>
          </a:p>
          <a:p>
            <a:r>
              <a:rPr lang="en-US" sz="2400" b="1" dirty="0">
                <a:latin typeface="Avenir Next LT Pro" panose="020B0504020202020204" pitchFamily="34" charset="0"/>
              </a:rPr>
              <a:t>Fall, Winter and Spring:</a:t>
            </a:r>
          </a:p>
          <a:p>
            <a:r>
              <a:rPr lang="en-US" sz="2000" i="1" dirty="0">
                <a:latin typeface="Avenir Next LT Pro" panose="020B0504020202020204" pitchFamily="34" charset="0"/>
              </a:rPr>
              <a:t>September 2 to June 1</a:t>
            </a:r>
            <a:endParaRPr lang="en-US" sz="2400" i="1" dirty="0">
              <a:latin typeface="Avenir Next LT Pro" panose="020B0504020202020204" pitchFamily="34" charset="0"/>
            </a:endParaRPr>
          </a:p>
          <a:p>
            <a:pPr marL="342900" indent="-342900">
              <a:buFont typeface="Arial" panose="020B0604020202020204" pitchFamily="34" charset="0"/>
              <a:buChar char="•"/>
            </a:pPr>
            <a:r>
              <a:rPr lang="en-US" dirty="0">
                <a:latin typeface="Avenir Next LT Pro" panose="020B0504020202020204" pitchFamily="34" charset="0"/>
              </a:rPr>
              <a:t>Tuesday to Friday: 10:00 am - 5:00 pm</a:t>
            </a:r>
            <a:endParaRPr lang="en-US" sz="2000" dirty="0">
              <a:latin typeface="Avenir Next LT Pro" panose="020B0504020202020204" pitchFamily="34" charset="0"/>
            </a:endParaRPr>
          </a:p>
        </p:txBody>
      </p:sp>
    </p:spTree>
    <p:extLst>
      <p:ext uri="{BB962C8B-B14F-4D97-AF65-F5344CB8AC3E}">
        <p14:creationId xmlns:p14="http://schemas.microsoft.com/office/powerpoint/2010/main" val="4073192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D35D35-E0CA-4FE1-B295-210B08C03A5A}"/>
              </a:ext>
            </a:extLst>
          </p:cNvPr>
          <p:cNvSpPr txBox="1"/>
          <p:nvPr/>
        </p:nvSpPr>
        <p:spPr>
          <a:xfrm>
            <a:off x="380082" y="423374"/>
            <a:ext cx="11273438" cy="769441"/>
          </a:xfrm>
          <a:prstGeom prst="rect">
            <a:avLst/>
          </a:prstGeom>
          <a:noFill/>
        </p:spPr>
        <p:txBody>
          <a:bodyPr wrap="square" rtlCol="0">
            <a:spAutoFit/>
          </a:bodyPr>
          <a:lstStyle/>
          <a:p>
            <a:r>
              <a:rPr lang="en-US" sz="4400" b="1" spc="300" dirty="0">
                <a:solidFill>
                  <a:schemeClr val="accent4">
                    <a:lumMod val="50000"/>
                  </a:schemeClr>
                </a:solidFill>
                <a:latin typeface="Avenir Next LT Pro" panose="020B0504020202020204" pitchFamily="34" charset="0"/>
              </a:rPr>
              <a:t>BASIN HEAD FISHERIES MUSEUM</a:t>
            </a:r>
            <a:endParaRPr lang="id-ID" sz="4400" b="1" spc="300" dirty="0">
              <a:solidFill>
                <a:schemeClr val="accent4">
                  <a:lumMod val="50000"/>
                </a:schemeClr>
              </a:solidFill>
              <a:latin typeface="Avenir Next LT Pro" panose="020B0504020202020204" pitchFamily="34" charset="0"/>
            </a:endParaRPr>
          </a:p>
        </p:txBody>
      </p:sp>
      <p:sp>
        <p:nvSpPr>
          <p:cNvPr id="6" name="Rectangle 5">
            <a:extLst>
              <a:ext uri="{FF2B5EF4-FFF2-40B4-BE49-F238E27FC236}">
                <a16:creationId xmlns:a16="http://schemas.microsoft.com/office/drawing/2014/main" id="{6399DEBA-F533-44F8-8235-4B7312F47D07}"/>
              </a:ext>
            </a:extLst>
          </p:cNvPr>
          <p:cNvSpPr/>
          <p:nvPr/>
        </p:nvSpPr>
        <p:spPr>
          <a:xfrm>
            <a:off x="7599435" y="1393814"/>
            <a:ext cx="4592565" cy="4247317"/>
          </a:xfrm>
          <a:prstGeom prst="rect">
            <a:avLst/>
          </a:prstGeom>
        </p:spPr>
        <p:txBody>
          <a:bodyPr wrap="square">
            <a:spAutoFit/>
          </a:bodyPr>
          <a:lstStyle/>
          <a:p>
            <a:r>
              <a:rPr lang="en-US" sz="2400" b="1" dirty="0">
                <a:solidFill>
                  <a:srgbClr val="000000"/>
                </a:solidFill>
                <a:latin typeface="Avenir Next LT Pro" panose="020B0504020202020204" pitchFamily="34" charset="0"/>
              </a:rPr>
              <a:t>Location: </a:t>
            </a:r>
          </a:p>
          <a:p>
            <a:r>
              <a:rPr lang="en-US" sz="2400" dirty="0">
                <a:solidFill>
                  <a:srgbClr val="000000"/>
                </a:solidFill>
                <a:latin typeface="Avenir Next LT Pro" panose="020B0504020202020204" pitchFamily="34" charset="0"/>
              </a:rPr>
              <a:t>336 Basin Head Road, Souris</a:t>
            </a:r>
            <a:endParaRPr lang="en-US" sz="2400" dirty="0">
              <a:latin typeface="Avenir Next LT Pro" panose="020B0504020202020204" pitchFamily="34" charset="0"/>
            </a:endParaRPr>
          </a:p>
          <a:p>
            <a:endParaRPr lang="en-US" sz="2400" b="1" dirty="0">
              <a:latin typeface="Avenir Next LT Pro" panose="020B0504020202020204" pitchFamily="34" charset="0"/>
            </a:endParaRPr>
          </a:p>
          <a:p>
            <a:r>
              <a:rPr lang="en-US" sz="2400" b="1" dirty="0">
                <a:latin typeface="Avenir Next LT Pro" panose="020B0504020202020204" pitchFamily="34" charset="0"/>
              </a:rPr>
              <a:t>Operating hours:</a:t>
            </a:r>
          </a:p>
          <a:p>
            <a:r>
              <a:rPr lang="en-US" sz="2400" i="1" dirty="0">
                <a:latin typeface="Avenir Next LT Pro" panose="020B0504020202020204" pitchFamily="34" charset="0"/>
              </a:rPr>
              <a:t>June 1 to June 30</a:t>
            </a:r>
          </a:p>
          <a:p>
            <a:pPr marL="285750" indent="-285750">
              <a:buFont typeface="Arial" panose="020B0604020202020204" pitchFamily="34" charset="0"/>
              <a:buChar char="•"/>
            </a:pPr>
            <a:r>
              <a:rPr lang="en-US" dirty="0">
                <a:latin typeface="Avenir Next LT Pro" panose="020B0504020202020204" pitchFamily="34" charset="0"/>
              </a:rPr>
              <a:t>Monday – Friday: 9:30 am - 5:00 pm</a:t>
            </a:r>
          </a:p>
          <a:p>
            <a:r>
              <a:rPr lang="en-US" sz="2400" b="1" dirty="0">
                <a:latin typeface="Avenir Next LT Pro" panose="020B0504020202020204" pitchFamily="34" charset="0"/>
              </a:rPr>
              <a:t> </a:t>
            </a:r>
          </a:p>
          <a:p>
            <a:r>
              <a:rPr lang="en-US" sz="2400" i="1" dirty="0">
                <a:latin typeface="Avenir Next LT Pro" panose="020B0504020202020204" pitchFamily="34" charset="0"/>
              </a:rPr>
              <a:t>July and August</a:t>
            </a:r>
          </a:p>
          <a:p>
            <a:pPr marL="285750" indent="-285750">
              <a:buFont typeface="Arial" panose="020B0604020202020204" pitchFamily="34" charset="0"/>
              <a:buChar char="•"/>
            </a:pPr>
            <a:r>
              <a:rPr lang="en-US" dirty="0">
                <a:latin typeface="Avenir Next LT Pro" panose="020B0504020202020204" pitchFamily="34" charset="0"/>
              </a:rPr>
              <a:t>Daily 9:30 am - 5:00 pm</a:t>
            </a:r>
          </a:p>
          <a:p>
            <a:endParaRPr lang="en-US" sz="2400" b="1" dirty="0">
              <a:latin typeface="Avenir Next LT Pro" panose="020B0504020202020204" pitchFamily="34" charset="0"/>
            </a:endParaRPr>
          </a:p>
          <a:p>
            <a:r>
              <a:rPr lang="en-US" sz="2400" i="1" dirty="0">
                <a:latin typeface="Avenir Next LT Pro" panose="020B0504020202020204" pitchFamily="34" charset="0"/>
              </a:rPr>
              <a:t>September </a:t>
            </a:r>
          </a:p>
          <a:p>
            <a:pPr marL="285750" indent="-285750">
              <a:buFont typeface="Arial" panose="020B0604020202020204" pitchFamily="34" charset="0"/>
              <a:buChar char="•"/>
            </a:pPr>
            <a:r>
              <a:rPr lang="en-US" dirty="0">
                <a:latin typeface="Avenir Next LT Pro" panose="020B0504020202020204" pitchFamily="34" charset="0"/>
              </a:rPr>
              <a:t>Thursday – Monday: 9:30 am - 5:00 pm</a:t>
            </a:r>
          </a:p>
        </p:txBody>
      </p:sp>
      <p:pic>
        <p:nvPicPr>
          <p:cNvPr id="10" name="Picture 9" descr="A picture containing indoor, floor, wooden, wood&#10;&#10;Description automatically generated">
            <a:extLst>
              <a:ext uri="{FF2B5EF4-FFF2-40B4-BE49-F238E27FC236}">
                <a16:creationId xmlns:a16="http://schemas.microsoft.com/office/drawing/2014/main" id="{E79B6A38-CD56-4D7C-9B07-C400C3BAF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233" y="1393814"/>
            <a:ext cx="7059168" cy="4692677"/>
          </a:xfrm>
          <a:prstGeom prst="rect">
            <a:avLst/>
          </a:prstGeom>
        </p:spPr>
      </p:pic>
    </p:spTree>
    <p:extLst>
      <p:ext uri="{BB962C8B-B14F-4D97-AF65-F5344CB8AC3E}">
        <p14:creationId xmlns:p14="http://schemas.microsoft.com/office/powerpoint/2010/main" val="34076631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5579</TotalTime>
  <Words>3121</Words>
  <Application>Microsoft Office PowerPoint</Application>
  <PresentationFormat>Widescreen</PresentationFormat>
  <Paragraphs>253</Paragraphs>
  <Slides>22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 Light</vt:lpstr>
      <vt:lpstr>Avenir Next LT Pro</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Mitchell Crouse</cp:lastModifiedBy>
  <cp:revision>296</cp:revision>
  <dcterms:created xsi:type="dcterms:W3CDTF">2018-05-26T06:32:03Z</dcterms:created>
  <dcterms:modified xsi:type="dcterms:W3CDTF">2026-04-20T18:58:50Z</dcterms:modified>
</cp:coreProperties>
</file>