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120" r:id="rId5"/>
    <p:sldId id="296" r:id="rId6"/>
    <p:sldId id="2122" r:id="rId7"/>
    <p:sldId id="2132" r:id="rId8"/>
    <p:sldId id="2121" r:id="rId9"/>
    <p:sldId id="2137" r:id="rId10"/>
    <p:sldId id="2123" r:id="rId11"/>
    <p:sldId id="1177" r:id="rId12"/>
    <p:sldId id="1133" r:id="rId13"/>
    <p:sldId id="1169" r:id="rId14"/>
    <p:sldId id="213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E5BCB8-A5F9-CB06-1261-76C6C53487FF}" name="Lauren Ledwell" initials="LL" userId="S::lauren@peibioalliance.com::5280f2f3-8a83-4c97-a558-2215ac3f3fe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372C4"/>
    <a:srgbClr val="0A3B60"/>
    <a:srgbClr val="D3691C"/>
    <a:srgbClr val="FF9300"/>
    <a:srgbClr val="893B8A"/>
    <a:srgbClr val="008ABF"/>
    <a:srgbClr val="8D8A93"/>
    <a:srgbClr val="B58C18"/>
    <a:srgbClr val="68BDB9"/>
    <a:srgbClr val="6677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2"/>
    <p:restoredTop sz="94658"/>
  </p:normalViewPr>
  <p:slideViewPr>
    <p:cSldViewPr snapToGrid="0">
      <p:cViewPr varScale="1">
        <p:scale>
          <a:sx n="115" d="100"/>
          <a:sy n="115" d="100"/>
        </p:scale>
        <p:origin x="4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CE4FE0-3E9A-4CF8-8B71-D275B86258C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E0A0E72-72B5-433C-AE5F-72E09E7A900E}">
      <dgm:prSet/>
      <dgm:spPr/>
      <dgm:t>
        <a:bodyPr/>
        <a:lstStyle/>
        <a:p>
          <a:r>
            <a:rPr lang="en-CA">
              <a:latin typeface="Poppins" pitchFamily="2" charset="77"/>
              <a:cs typeface="Poppins" pitchFamily="2" charset="77"/>
            </a:rPr>
            <a:t>PEI’s labour force has grown faster than all other provinces over one and five-year timeframes &amp; ranks second over a ten-year period.</a:t>
          </a:r>
          <a:endParaRPr lang="en-US">
            <a:latin typeface="Poppins" pitchFamily="2" charset="77"/>
            <a:cs typeface="Poppins" pitchFamily="2" charset="77"/>
          </a:endParaRPr>
        </a:p>
      </dgm:t>
    </dgm:pt>
    <dgm:pt modelId="{E6161439-1578-44B3-9000-6888623ED923}" type="parTrans" cxnId="{FED79540-EAF3-49D6-813D-13710D97FC75}">
      <dgm:prSet/>
      <dgm:spPr/>
      <dgm:t>
        <a:bodyPr/>
        <a:lstStyle/>
        <a:p>
          <a:endParaRPr lang="en-US"/>
        </a:p>
      </dgm:t>
    </dgm:pt>
    <dgm:pt modelId="{3AC300E5-E6C9-4659-BE73-FCDF0BF5B557}" type="sibTrans" cxnId="{FED79540-EAF3-49D6-813D-13710D97FC75}">
      <dgm:prSet/>
      <dgm:spPr/>
      <dgm:t>
        <a:bodyPr/>
        <a:lstStyle/>
        <a:p>
          <a:endParaRPr lang="en-US"/>
        </a:p>
      </dgm:t>
    </dgm:pt>
    <dgm:pt modelId="{CE1243AA-5F9F-4879-9D9B-6803D6E4C538}">
      <dgm:prSet/>
      <dgm:spPr/>
      <dgm:t>
        <a:bodyPr/>
        <a:lstStyle/>
        <a:p>
          <a:r>
            <a:rPr lang="en-CA">
              <a:latin typeface="Poppins" pitchFamily="2" charset="77"/>
              <a:cs typeface="Poppins" pitchFamily="2" charset="77"/>
            </a:rPr>
            <a:t>Between 2013 and 2023, PEI led the country in the growth of its exports.</a:t>
          </a:r>
          <a:br>
            <a:rPr lang="en-CA"/>
          </a:br>
          <a:endParaRPr lang="en-US"/>
        </a:p>
      </dgm:t>
    </dgm:pt>
    <dgm:pt modelId="{420A2B50-61BF-4BA4-97F0-95B63C2367BF}" type="parTrans" cxnId="{2D85BE11-0C62-4B6C-9C45-065932DA3BB6}">
      <dgm:prSet/>
      <dgm:spPr/>
      <dgm:t>
        <a:bodyPr/>
        <a:lstStyle/>
        <a:p>
          <a:endParaRPr lang="en-US"/>
        </a:p>
      </dgm:t>
    </dgm:pt>
    <dgm:pt modelId="{7BAA73A8-2C83-4823-9FAA-94EC2EEE79D5}" type="sibTrans" cxnId="{2D85BE11-0C62-4B6C-9C45-065932DA3BB6}">
      <dgm:prSet/>
      <dgm:spPr/>
      <dgm:t>
        <a:bodyPr/>
        <a:lstStyle/>
        <a:p>
          <a:endParaRPr lang="en-US"/>
        </a:p>
      </dgm:t>
    </dgm:pt>
    <dgm:pt modelId="{99D496C7-CB1E-4171-8453-D2C9A32EB8DB}">
      <dgm:prSet/>
      <dgm:spPr/>
      <dgm:t>
        <a:bodyPr/>
        <a:lstStyle/>
        <a:p>
          <a:r>
            <a:rPr lang="en-CA">
              <a:latin typeface="Poppins" pitchFamily="2" charset="77"/>
              <a:cs typeface="Poppins" pitchFamily="2" charset="77"/>
            </a:rPr>
            <a:t>Future population growth will rely heavily on a workforce strategy for the Island.</a:t>
          </a:r>
          <a:br>
            <a:rPr lang="en-CA"/>
          </a:br>
          <a:endParaRPr lang="en-US"/>
        </a:p>
      </dgm:t>
    </dgm:pt>
    <dgm:pt modelId="{4A334639-90CB-4C2A-9732-091B843B3F0B}" type="parTrans" cxnId="{0F1987D9-D5C2-4A9D-BD91-3696690A8DC9}">
      <dgm:prSet/>
      <dgm:spPr/>
      <dgm:t>
        <a:bodyPr/>
        <a:lstStyle/>
        <a:p>
          <a:endParaRPr lang="en-US"/>
        </a:p>
      </dgm:t>
    </dgm:pt>
    <dgm:pt modelId="{5624D828-0A32-4F06-B49B-25135532C11D}" type="sibTrans" cxnId="{0F1987D9-D5C2-4A9D-BD91-3696690A8DC9}">
      <dgm:prSet/>
      <dgm:spPr/>
      <dgm:t>
        <a:bodyPr/>
        <a:lstStyle/>
        <a:p>
          <a:endParaRPr lang="en-US"/>
        </a:p>
      </dgm:t>
    </dgm:pt>
    <dgm:pt modelId="{8A8B9F15-3814-48C6-9D15-1F194829B933}">
      <dgm:prSet/>
      <dgm:spPr/>
      <dgm:t>
        <a:bodyPr/>
        <a:lstStyle/>
        <a:p>
          <a:r>
            <a:rPr lang="en-CA">
              <a:latin typeface="Poppins" pitchFamily="2" charset="77"/>
              <a:cs typeface="Poppins" pitchFamily="2" charset="77"/>
            </a:rPr>
            <a:t>Job vacancy rates remain elevated.</a:t>
          </a:r>
          <a:br>
            <a:rPr lang="en-CA"/>
          </a:br>
          <a:endParaRPr lang="en-US"/>
        </a:p>
      </dgm:t>
    </dgm:pt>
    <dgm:pt modelId="{7814AFC9-1303-4BE5-AF40-BC54ADB7E9A3}" type="parTrans" cxnId="{BA9496D3-6129-443C-92FD-E78E2707C3FF}">
      <dgm:prSet/>
      <dgm:spPr/>
      <dgm:t>
        <a:bodyPr/>
        <a:lstStyle/>
        <a:p>
          <a:endParaRPr lang="en-US"/>
        </a:p>
      </dgm:t>
    </dgm:pt>
    <dgm:pt modelId="{29B36BDB-9A75-49A3-8D2C-1B145CCB3DBE}" type="sibTrans" cxnId="{BA9496D3-6129-443C-92FD-E78E2707C3FF}">
      <dgm:prSet/>
      <dgm:spPr/>
      <dgm:t>
        <a:bodyPr/>
        <a:lstStyle/>
        <a:p>
          <a:endParaRPr lang="en-US"/>
        </a:p>
      </dgm:t>
    </dgm:pt>
    <dgm:pt modelId="{5B8DB524-5DD4-4A18-8A2B-2F16717D87BD}">
      <dgm:prSet/>
      <dgm:spPr/>
      <dgm:t>
        <a:bodyPr/>
        <a:lstStyle/>
        <a:p>
          <a:r>
            <a:rPr lang="en-CA">
              <a:latin typeface="Poppins" pitchFamily="2" charset="77"/>
              <a:cs typeface="Poppins" pitchFamily="2" charset="77"/>
            </a:rPr>
            <a:t>In an increasingly competitive investment environment, PEI must expand export-focused industries to sustain economic growth.</a:t>
          </a:r>
          <a:endParaRPr lang="en-US">
            <a:latin typeface="Poppins" pitchFamily="2" charset="77"/>
            <a:cs typeface="Poppins" pitchFamily="2" charset="77"/>
          </a:endParaRPr>
        </a:p>
      </dgm:t>
    </dgm:pt>
    <dgm:pt modelId="{C6741951-AF55-4237-B31B-2E22A52DF81A}" type="parTrans" cxnId="{47432701-A0A9-4B0A-B0B7-0747CB1B478A}">
      <dgm:prSet/>
      <dgm:spPr/>
      <dgm:t>
        <a:bodyPr/>
        <a:lstStyle/>
        <a:p>
          <a:endParaRPr lang="en-US"/>
        </a:p>
      </dgm:t>
    </dgm:pt>
    <dgm:pt modelId="{6E185390-58C7-4F3D-9B94-17FBB21F5DF6}" type="sibTrans" cxnId="{47432701-A0A9-4B0A-B0B7-0747CB1B478A}">
      <dgm:prSet/>
      <dgm:spPr/>
      <dgm:t>
        <a:bodyPr/>
        <a:lstStyle/>
        <a:p>
          <a:endParaRPr lang="en-US"/>
        </a:p>
      </dgm:t>
    </dgm:pt>
    <dgm:pt modelId="{036F4BEC-D5DE-AF40-A60A-B8DDCEC0BD46}" type="pres">
      <dgm:prSet presAssocID="{86CE4FE0-3E9A-4CF8-8B71-D275B86258C7}" presName="vert0" presStyleCnt="0">
        <dgm:presLayoutVars>
          <dgm:dir/>
          <dgm:animOne val="branch"/>
          <dgm:animLvl val="lvl"/>
        </dgm:presLayoutVars>
      </dgm:prSet>
      <dgm:spPr/>
    </dgm:pt>
    <dgm:pt modelId="{F0A2D85D-DAAC-4940-9F96-DE17515A7972}" type="pres">
      <dgm:prSet presAssocID="{7E0A0E72-72B5-433C-AE5F-72E09E7A900E}" presName="thickLine" presStyleLbl="alignNode1" presStyleIdx="0" presStyleCnt="5"/>
      <dgm:spPr/>
    </dgm:pt>
    <dgm:pt modelId="{72E075B2-1A21-1840-81D7-CFD275EEBF0F}" type="pres">
      <dgm:prSet presAssocID="{7E0A0E72-72B5-433C-AE5F-72E09E7A900E}" presName="horz1" presStyleCnt="0"/>
      <dgm:spPr/>
    </dgm:pt>
    <dgm:pt modelId="{E1014BE9-F74D-5A45-BAD5-111ABB8B10B0}" type="pres">
      <dgm:prSet presAssocID="{7E0A0E72-72B5-433C-AE5F-72E09E7A900E}" presName="tx1" presStyleLbl="revTx" presStyleIdx="0" presStyleCnt="5" custLinFactNeighborX="-31017" custLinFactNeighborY="-35807"/>
      <dgm:spPr/>
    </dgm:pt>
    <dgm:pt modelId="{091B522B-2FFD-8142-81E4-D3F699A7D9A2}" type="pres">
      <dgm:prSet presAssocID="{7E0A0E72-72B5-433C-AE5F-72E09E7A900E}" presName="vert1" presStyleCnt="0"/>
      <dgm:spPr/>
    </dgm:pt>
    <dgm:pt modelId="{4A68482D-6326-1F45-BBE5-9A8F4B1CB632}" type="pres">
      <dgm:prSet presAssocID="{CE1243AA-5F9F-4879-9D9B-6803D6E4C538}" presName="thickLine" presStyleLbl="alignNode1" presStyleIdx="1" presStyleCnt="5"/>
      <dgm:spPr/>
    </dgm:pt>
    <dgm:pt modelId="{BDF3FAC7-25A4-7648-A6C7-31C43579F1FB}" type="pres">
      <dgm:prSet presAssocID="{CE1243AA-5F9F-4879-9D9B-6803D6E4C538}" presName="horz1" presStyleCnt="0"/>
      <dgm:spPr/>
    </dgm:pt>
    <dgm:pt modelId="{E39C642E-ED2A-C842-982E-C9C06B2825C2}" type="pres">
      <dgm:prSet presAssocID="{CE1243AA-5F9F-4879-9D9B-6803D6E4C538}" presName="tx1" presStyleLbl="revTx" presStyleIdx="1" presStyleCnt="5"/>
      <dgm:spPr/>
    </dgm:pt>
    <dgm:pt modelId="{D725C7C2-B858-4241-BA02-37B4D860685C}" type="pres">
      <dgm:prSet presAssocID="{CE1243AA-5F9F-4879-9D9B-6803D6E4C538}" presName="vert1" presStyleCnt="0"/>
      <dgm:spPr/>
    </dgm:pt>
    <dgm:pt modelId="{9EF0C320-F493-6F45-B606-65EC12370D8B}" type="pres">
      <dgm:prSet presAssocID="{99D496C7-CB1E-4171-8453-D2C9A32EB8DB}" presName="thickLine" presStyleLbl="alignNode1" presStyleIdx="2" presStyleCnt="5"/>
      <dgm:spPr/>
    </dgm:pt>
    <dgm:pt modelId="{175A883A-1868-CA4C-9683-5404700E8B59}" type="pres">
      <dgm:prSet presAssocID="{99D496C7-CB1E-4171-8453-D2C9A32EB8DB}" presName="horz1" presStyleCnt="0"/>
      <dgm:spPr/>
    </dgm:pt>
    <dgm:pt modelId="{FEEAA836-202D-F54D-9B55-F75F730A92D0}" type="pres">
      <dgm:prSet presAssocID="{99D496C7-CB1E-4171-8453-D2C9A32EB8DB}" presName="tx1" presStyleLbl="revTx" presStyleIdx="2" presStyleCnt="5" custLinFactNeighborX="9581"/>
      <dgm:spPr/>
    </dgm:pt>
    <dgm:pt modelId="{58BBCC9A-8E1C-6F45-AFF1-E250BD922782}" type="pres">
      <dgm:prSet presAssocID="{99D496C7-CB1E-4171-8453-D2C9A32EB8DB}" presName="vert1" presStyleCnt="0"/>
      <dgm:spPr/>
    </dgm:pt>
    <dgm:pt modelId="{F9AA19E3-CC68-D94B-A8EB-4B49E45EBB82}" type="pres">
      <dgm:prSet presAssocID="{8A8B9F15-3814-48C6-9D15-1F194829B933}" presName="thickLine" presStyleLbl="alignNode1" presStyleIdx="3" presStyleCnt="5"/>
      <dgm:spPr/>
    </dgm:pt>
    <dgm:pt modelId="{4979A7A4-DFDC-C44E-875F-A67C31A51291}" type="pres">
      <dgm:prSet presAssocID="{8A8B9F15-3814-48C6-9D15-1F194829B933}" presName="horz1" presStyleCnt="0"/>
      <dgm:spPr/>
    </dgm:pt>
    <dgm:pt modelId="{E8BC7D1E-D23B-B84D-8F95-0D153FBD83A5}" type="pres">
      <dgm:prSet presAssocID="{8A8B9F15-3814-48C6-9D15-1F194829B933}" presName="tx1" presStyleLbl="revTx" presStyleIdx="3" presStyleCnt="5"/>
      <dgm:spPr/>
    </dgm:pt>
    <dgm:pt modelId="{ED0D404A-2F86-4A4A-A267-8A5101C078D3}" type="pres">
      <dgm:prSet presAssocID="{8A8B9F15-3814-48C6-9D15-1F194829B933}" presName="vert1" presStyleCnt="0"/>
      <dgm:spPr/>
    </dgm:pt>
    <dgm:pt modelId="{0248339D-893C-3B4E-A99D-240AEC6E7B6E}" type="pres">
      <dgm:prSet presAssocID="{5B8DB524-5DD4-4A18-8A2B-2F16717D87BD}" presName="thickLine" presStyleLbl="alignNode1" presStyleIdx="4" presStyleCnt="5"/>
      <dgm:spPr/>
    </dgm:pt>
    <dgm:pt modelId="{975D2028-2B2E-334E-BC8A-2823D430569A}" type="pres">
      <dgm:prSet presAssocID="{5B8DB524-5DD4-4A18-8A2B-2F16717D87BD}" presName="horz1" presStyleCnt="0"/>
      <dgm:spPr/>
    </dgm:pt>
    <dgm:pt modelId="{9817C358-9AAD-7C4B-A8CE-05D8FC437D54}" type="pres">
      <dgm:prSet presAssocID="{5B8DB524-5DD4-4A18-8A2B-2F16717D87BD}" presName="tx1" presStyleLbl="revTx" presStyleIdx="4" presStyleCnt="5"/>
      <dgm:spPr/>
    </dgm:pt>
    <dgm:pt modelId="{13E1D756-430C-304D-87DB-EAAE29E37927}" type="pres">
      <dgm:prSet presAssocID="{5B8DB524-5DD4-4A18-8A2B-2F16717D87BD}" presName="vert1" presStyleCnt="0"/>
      <dgm:spPr/>
    </dgm:pt>
  </dgm:ptLst>
  <dgm:cxnLst>
    <dgm:cxn modelId="{47432701-A0A9-4B0A-B0B7-0747CB1B478A}" srcId="{86CE4FE0-3E9A-4CF8-8B71-D275B86258C7}" destId="{5B8DB524-5DD4-4A18-8A2B-2F16717D87BD}" srcOrd="4" destOrd="0" parTransId="{C6741951-AF55-4237-B31B-2E22A52DF81A}" sibTransId="{6E185390-58C7-4F3D-9B94-17FBB21F5DF6}"/>
    <dgm:cxn modelId="{D9982A02-C0D7-D041-8984-ADD83D3BD32A}" type="presOf" srcId="{7E0A0E72-72B5-433C-AE5F-72E09E7A900E}" destId="{E1014BE9-F74D-5A45-BAD5-111ABB8B10B0}" srcOrd="0" destOrd="0" presId="urn:microsoft.com/office/officeart/2008/layout/LinedList"/>
    <dgm:cxn modelId="{2D85BE11-0C62-4B6C-9C45-065932DA3BB6}" srcId="{86CE4FE0-3E9A-4CF8-8B71-D275B86258C7}" destId="{CE1243AA-5F9F-4879-9D9B-6803D6E4C538}" srcOrd="1" destOrd="0" parTransId="{420A2B50-61BF-4BA4-97F0-95B63C2367BF}" sibTransId="{7BAA73A8-2C83-4823-9FAA-94EC2EEE79D5}"/>
    <dgm:cxn modelId="{2242C511-CF34-C142-845E-3855A58449B6}" type="presOf" srcId="{CE1243AA-5F9F-4879-9D9B-6803D6E4C538}" destId="{E39C642E-ED2A-C842-982E-C9C06B2825C2}" srcOrd="0" destOrd="0" presId="urn:microsoft.com/office/officeart/2008/layout/LinedList"/>
    <dgm:cxn modelId="{46CC3A29-05AA-9346-9DB6-233247B5E9DB}" type="presOf" srcId="{8A8B9F15-3814-48C6-9D15-1F194829B933}" destId="{E8BC7D1E-D23B-B84D-8F95-0D153FBD83A5}" srcOrd="0" destOrd="0" presId="urn:microsoft.com/office/officeart/2008/layout/LinedList"/>
    <dgm:cxn modelId="{B35F6239-9D2C-434A-BBDC-A85BE42BBDE7}" type="presOf" srcId="{5B8DB524-5DD4-4A18-8A2B-2F16717D87BD}" destId="{9817C358-9AAD-7C4B-A8CE-05D8FC437D54}" srcOrd="0" destOrd="0" presId="urn:microsoft.com/office/officeart/2008/layout/LinedList"/>
    <dgm:cxn modelId="{FED79540-EAF3-49D6-813D-13710D97FC75}" srcId="{86CE4FE0-3E9A-4CF8-8B71-D275B86258C7}" destId="{7E0A0E72-72B5-433C-AE5F-72E09E7A900E}" srcOrd="0" destOrd="0" parTransId="{E6161439-1578-44B3-9000-6888623ED923}" sibTransId="{3AC300E5-E6C9-4659-BE73-FCDF0BF5B557}"/>
    <dgm:cxn modelId="{2905BFB2-22B3-D744-A7DC-C65FD5C8BD6E}" type="presOf" srcId="{99D496C7-CB1E-4171-8453-D2C9A32EB8DB}" destId="{FEEAA836-202D-F54D-9B55-F75F730A92D0}" srcOrd="0" destOrd="0" presId="urn:microsoft.com/office/officeart/2008/layout/LinedList"/>
    <dgm:cxn modelId="{BA9496D3-6129-443C-92FD-E78E2707C3FF}" srcId="{86CE4FE0-3E9A-4CF8-8B71-D275B86258C7}" destId="{8A8B9F15-3814-48C6-9D15-1F194829B933}" srcOrd="3" destOrd="0" parTransId="{7814AFC9-1303-4BE5-AF40-BC54ADB7E9A3}" sibTransId="{29B36BDB-9A75-49A3-8D2C-1B145CCB3DBE}"/>
    <dgm:cxn modelId="{0F1987D9-D5C2-4A9D-BD91-3696690A8DC9}" srcId="{86CE4FE0-3E9A-4CF8-8B71-D275B86258C7}" destId="{99D496C7-CB1E-4171-8453-D2C9A32EB8DB}" srcOrd="2" destOrd="0" parTransId="{4A334639-90CB-4C2A-9732-091B843B3F0B}" sibTransId="{5624D828-0A32-4F06-B49B-25135532C11D}"/>
    <dgm:cxn modelId="{45449CF7-2DDF-7F40-9770-295E62EFB550}" type="presOf" srcId="{86CE4FE0-3E9A-4CF8-8B71-D275B86258C7}" destId="{036F4BEC-D5DE-AF40-A60A-B8DDCEC0BD46}" srcOrd="0" destOrd="0" presId="urn:microsoft.com/office/officeart/2008/layout/LinedList"/>
    <dgm:cxn modelId="{C9746B71-09D1-3041-921F-F074543CDB2D}" type="presParOf" srcId="{036F4BEC-D5DE-AF40-A60A-B8DDCEC0BD46}" destId="{F0A2D85D-DAAC-4940-9F96-DE17515A7972}" srcOrd="0" destOrd="0" presId="urn:microsoft.com/office/officeart/2008/layout/LinedList"/>
    <dgm:cxn modelId="{FB434F0C-1C51-1F46-B6CE-E6316FE025A1}" type="presParOf" srcId="{036F4BEC-D5DE-AF40-A60A-B8DDCEC0BD46}" destId="{72E075B2-1A21-1840-81D7-CFD275EEBF0F}" srcOrd="1" destOrd="0" presId="urn:microsoft.com/office/officeart/2008/layout/LinedList"/>
    <dgm:cxn modelId="{6FA42360-16E8-064B-8B2D-8751F431710C}" type="presParOf" srcId="{72E075B2-1A21-1840-81D7-CFD275EEBF0F}" destId="{E1014BE9-F74D-5A45-BAD5-111ABB8B10B0}" srcOrd="0" destOrd="0" presId="urn:microsoft.com/office/officeart/2008/layout/LinedList"/>
    <dgm:cxn modelId="{B5D568DF-2113-9E43-A4A4-EC3BDA7C7E13}" type="presParOf" srcId="{72E075B2-1A21-1840-81D7-CFD275EEBF0F}" destId="{091B522B-2FFD-8142-81E4-D3F699A7D9A2}" srcOrd="1" destOrd="0" presId="urn:microsoft.com/office/officeart/2008/layout/LinedList"/>
    <dgm:cxn modelId="{B419F364-8172-6A48-BAA7-DA47EE497258}" type="presParOf" srcId="{036F4BEC-D5DE-AF40-A60A-B8DDCEC0BD46}" destId="{4A68482D-6326-1F45-BBE5-9A8F4B1CB632}" srcOrd="2" destOrd="0" presId="urn:microsoft.com/office/officeart/2008/layout/LinedList"/>
    <dgm:cxn modelId="{9201E0F7-63CE-E04D-B36C-41EF01F37375}" type="presParOf" srcId="{036F4BEC-D5DE-AF40-A60A-B8DDCEC0BD46}" destId="{BDF3FAC7-25A4-7648-A6C7-31C43579F1FB}" srcOrd="3" destOrd="0" presId="urn:microsoft.com/office/officeart/2008/layout/LinedList"/>
    <dgm:cxn modelId="{2F550130-8D27-3141-910D-BDF0E3308B17}" type="presParOf" srcId="{BDF3FAC7-25A4-7648-A6C7-31C43579F1FB}" destId="{E39C642E-ED2A-C842-982E-C9C06B2825C2}" srcOrd="0" destOrd="0" presId="urn:microsoft.com/office/officeart/2008/layout/LinedList"/>
    <dgm:cxn modelId="{B15E9312-386D-0B42-AECD-D83023386DEC}" type="presParOf" srcId="{BDF3FAC7-25A4-7648-A6C7-31C43579F1FB}" destId="{D725C7C2-B858-4241-BA02-37B4D860685C}" srcOrd="1" destOrd="0" presId="urn:microsoft.com/office/officeart/2008/layout/LinedList"/>
    <dgm:cxn modelId="{75321587-6847-AC48-B75E-E8C9731926ED}" type="presParOf" srcId="{036F4BEC-D5DE-AF40-A60A-B8DDCEC0BD46}" destId="{9EF0C320-F493-6F45-B606-65EC12370D8B}" srcOrd="4" destOrd="0" presId="urn:microsoft.com/office/officeart/2008/layout/LinedList"/>
    <dgm:cxn modelId="{7C399718-8588-7243-97C5-8224049BEA37}" type="presParOf" srcId="{036F4BEC-D5DE-AF40-A60A-B8DDCEC0BD46}" destId="{175A883A-1868-CA4C-9683-5404700E8B59}" srcOrd="5" destOrd="0" presId="urn:microsoft.com/office/officeart/2008/layout/LinedList"/>
    <dgm:cxn modelId="{81479437-8772-1746-AAE2-421874035A91}" type="presParOf" srcId="{175A883A-1868-CA4C-9683-5404700E8B59}" destId="{FEEAA836-202D-F54D-9B55-F75F730A92D0}" srcOrd="0" destOrd="0" presId="urn:microsoft.com/office/officeart/2008/layout/LinedList"/>
    <dgm:cxn modelId="{1890788A-A622-854E-8255-20DA27F0E56C}" type="presParOf" srcId="{175A883A-1868-CA4C-9683-5404700E8B59}" destId="{58BBCC9A-8E1C-6F45-AFF1-E250BD922782}" srcOrd="1" destOrd="0" presId="urn:microsoft.com/office/officeart/2008/layout/LinedList"/>
    <dgm:cxn modelId="{C8ACE7CA-37FD-C04B-BAEF-943D871B1FB2}" type="presParOf" srcId="{036F4BEC-D5DE-AF40-A60A-B8DDCEC0BD46}" destId="{F9AA19E3-CC68-D94B-A8EB-4B49E45EBB82}" srcOrd="6" destOrd="0" presId="urn:microsoft.com/office/officeart/2008/layout/LinedList"/>
    <dgm:cxn modelId="{2EF31067-B419-6147-B09E-8017D1F454CC}" type="presParOf" srcId="{036F4BEC-D5DE-AF40-A60A-B8DDCEC0BD46}" destId="{4979A7A4-DFDC-C44E-875F-A67C31A51291}" srcOrd="7" destOrd="0" presId="urn:microsoft.com/office/officeart/2008/layout/LinedList"/>
    <dgm:cxn modelId="{0C2BB829-2FA4-0B4F-8993-CEBC38E7CE53}" type="presParOf" srcId="{4979A7A4-DFDC-C44E-875F-A67C31A51291}" destId="{E8BC7D1E-D23B-B84D-8F95-0D153FBD83A5}" srcOrd="0" destOrd="0" presId="urn:microsoft.com/office/officeart/2008/layout/LinedList"/>
    <dgm:cxn modelId="{B0B3FC33-CE1C-A54A-8499-331892A2D7EE}" type="presParOf" srcId="{4979A7A4-DFDC-C44E-875F-A67C31A51291}" destId="{ED0D404A-2F86-4A4A-A267-8A5101C078D3}" srcOrd="1" destOrd="0" presId="urn:microsoft.com/office/officeart/2008/layout/LinedList"/>
    <dgm:cxn modelId="{0CF1BA13-5151-D94F-985C-CB8C27AF0385}" type="presParOf" srcId="{036F4BEC-D5DE-AF40-A60A-B8DDCEC0BD46}" destId="{0248339D-893C-3B4E-A99D-240AEC6E7B6E}" srcOrd="8" destOrd="0" presId="urn:microsoft.com/office/officeart/2008/layout/LinedList"/>
    <dgm:cxn modelId="{14BDE03F-4500-2144-B66B-9AA553C62943}" type="presParOf" srcId="{036F4BEC-D5DE-AF40-A60A-B8DDCEC0BD46}" destId="{975D2028-2B2E-334E-BC8A-2823D430569A}" srcOrd="9" destOrd="0" presId="urn:microsoft.com/office/officeart/2008/layout/LinedList"/>
    <dgm:cxn modelId="{B85EC237-A7F1-3345-BA5D-BFDE59C4E5C7}" type="presParOf" srcId="{975D2028-2B2E-334E-BC8A-2823D430569A}" destId="{9817C358-9AAD-7C4B-A8CE-05D8FC437D54}" srcOrd="0" destOrd="0" presId="urn:microsoft.com/office/officeart/2008/layout/LinedList"/>
    <dgm:cxn modelId="{E54F58DE-AC06-2E49-A604-012754D0F217}" type="presParOf" srcId="{975D2028-2B2E-334E-BC8A-2823D430569A}" destId="{13E1D756-430C-304D-87DB-EAAE29E3792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2D85D-DAAC-4940-9F96-DE17515A7972}">
      <dsp:nvSpPr>
        <dsp:cNvPr id="0" name=""/>
        <dsp:cNvSpPr/>
      </dsp:nvSpPr>
      <dsp:spPr>
        <a:xfrm>
          <a:off x="0" y="552"/>
          <a:ext cx="54297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014BE9-F74D-5A45-BAD5-111ABB8B10B0}">
      <dsp:nvSpPr>
        <dsp:cNvPr id="0" name=""/>
        <dsp:cNvSpPr/>
      </dsp:nvSpPr>
      <dsp:spPr>
        <a:xfrm>
          <a:off x="0" y="0"/>
          <a:ext cx="5429736" cy="90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CA" sz="1500" kern="1200">
              <a:latin typeface="Poppins" pitchFamily="2" charset="77"/>
              <a:cs typeface="Poppins" pitchFamily="2" charset="77"/>
            </a:rPr>
            <a:t>PEI’s labour force has grown faster than all other provinces over one and five-year timeframes &amp; ranks second over a ten-year period.</a:t>
          </a:r>
          <a:endParaRPr lang="en-US" sz="1500" kern="1200">
            <a:latin typeface="Poppins" pitchFamily="2" charset="77"/>
            <a:cs typeface="Poppins" pitchFamily="2" charset="77"/>
          </a:endParaRPr>
        </a:p>
      </dsp:txBody>
      <dsp:txXfrm>
        <a:off x="0" y="0"/>
        <a:ext cx="5429736" cy="904642"/>
      </dsp:txXfrm>
    </dsp:sp>
    <dsp:sp modelId="{4A68482D-6326-1F45-BBE5-9A8F4B1CB632}">
      <dsp:nvSpPr>
        <dsp:cNvPr id="0" name=""/>
        <dsp:cNvSpPr/>
      </dsp:nvSpPr>
      <dsp:spPr>
        <a:xfrm>
          <a:off x="0" y="905194"/>
          <a:ext cx="54297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C642E-ED2A-C842-982E-C9C06B2825C2}">
      <dsp:nvSpPr>
        <dsp:cNvPr id="0" name=""/>
        <dsp:cNvSpPr/>
      </dsp:nvSpPr>
      <dsp:spPr>
        <a:xfrm>
          <a:off x="0" y="905194"/>
          <a:ext cx="5429736" cy="90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CA" sz="1500" kern="1200">
              <a:latin typeface="Poppins" pitchFamily="2" charset="77"/>
              <a:cs typeface="Poppins" pitchFamily="2" charset="77"/>
            </a:rPr>
            <a:t>Between 2013 and 2023, PEI led the country in the growth of its exports.</a:t>
          </a:r>
          <a:br>
            <a:rPr lang="en-CA" sz="1500" kern="1200"/>
          </a:br>
          <a:endParaRPr lang="en-US" sz="1500" kern="1200"/>
        </a:p>
      </dsp:txBody>
      <dsp:txXfrm>
        <a:off x="0" y="905194"/>
        <a:ext cx="5429736" cy="904642"/>
      </dsp:txXfrm>
    </dsp:sp>
    <dsp:sp modelId="{9EF0C320-F493-6F45-B606-65EC12370D8B}">
      <dsp:nvSpPr>
        <dsp:cNvPr id="0" name=""/>
        <dsp:cNvSpPr/>
      </dsp:nvSpPr>
      <dsp:spPr>
        <a:xfrm>
          <a:off x="0" y="1809836"/>
          <a:ext cx="54297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AA836-202D-F54D-9B55-F75F730A92D0}">
      <dsp:nvSpPr>
        <dsp:cNvPr id="0" name=""/>
        <dsp:cNvSpPr/>
      </dsp:nvSpPr>
      <dsp:spPr>
        <a:xfrm>
          <a:off x="0" y="1809836"/>
          <a:ext cx="5429736" cy="90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CA" sz="1500" kern="1200">
              <a:latin typeface="Poppins" pitchFamily="2" charset="77"/>
              <a:cs typeface="Poppins" pitchFamily="2" charset="77"/>
            </a:rPr>
            <a:t>Future population growth will rely heavily on a workforce strategy for the Island.</a:t>
          </a:r>
          <a:br>
            <a:rPr lang="en-CA" sz="1500" kern="1200"/>
          </a:br>
          <a:endParaRPr lang="en-US" sz="1500" kern="1200"/>
        </a:p>
      </dsp:txBody>
      <dsp:txXfrm>
        <a:off x="0" y="1809836"/>
        <a:ext cx="5429736" cy="904642"/>
      </dsp:txXfrm>
    </dsp:sp>
    <dsp:sp modelId="{F9AA19E3-CC68-D94B-A8EB-4B49E45EBB82}">
      <dsp:nvSpPr>
        <dsp:cNvPr id="0" name=""/>
        <dsp:cNvSpPr/>
      </dsp:nvSpPr>
      <dsp:spPr>
        <a:xfrm>
          <a:off x="0" y="2714478"/>
          <a:ext cx="54297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C7D1E-D23B-B84D-8F95-0D153FBD83A5}">
      <dsp:nvSpPr>
        <dsp:cNvPr id="0" name=""/>
        <dsp:cNvSpPr/>
      </dsp:nvSpPr>
      <dsp:spPr>
        <a:xfrm>
          <a:off x="0" y="2714478"/>
          <a:ext cx="5429736" cy="90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CA" sz="1500" kern="1200">
              <a:latin typeface="Poppins" pitchFamily="2" charset="77"/>
              <a:cs typeface="Poppins" pitchFamily="2" charset="77"/>
            </a:rPr>
            <a:t>Job vacancy rates remain elevated.</a:t>
          </a:r>
          <a:br>
            <a:rPr lang="en-CA" sz="1500" kern="1200"/>
          </a:br>
          <a:endParaRPr lang="en-US" sz="1500" kern="1200"/>
        </a:p>
      </dsp:txBody>
      <dsp:txXfrm>
        <a:off x="0" y="2714478"/>
        <a:ext cx="5429736" cy="904642"/>
      </dsp:txXfrm>
    </dsp:sp>
    <dsp:sp modelId="{0248339D-893C-3B4E-A99D-240AEC6E7B6E}">
      <dsp:nvSpPr>
        <dsp:cNvPr id="0" name=""/>
        <dsp:cNvSpPr/>
      </dsp:nvSpPr>
      <dsp:spPr>
        <a:xfrm>
          <a:off x="0" y="3619120"/>
          <a:ext cx="54297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17C358-9AAD-7C4B-A8CE-05D8FC437D54}">
      <dsp:nvSpPr>
        <dsp:cNvPr id="0" name=""/>
        <dsp:cNvSpPr/>
      </dsp:nvSpPr>
      <dsp:spPr>
        <a:xfrm>
          <a:off x="0" y="3619120"/>
          <a:ext cx="5429736" cy="90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CA" sz="1500" kern="1200">
              <a:latin typeface="Poppins" pitchFamily="2" charset="77"/>
              <a:cs typeface="Poppins" pitchFamily="2" charset="77"/>
            </a:rPr>
            <a:t>In an increasingly competitive investment environment, PEI must expand export-focused industries to sustain economic growth.</a:t>
          </a:r>
          <a:endParaRPr lang="en-US" sz="1500" kern="1200">
            <a:latin typeface="Poppins" pitchFamily="2" charset="77"/>
            <a:cs typeface="Poppins" pitchFamily="2" charset="77"/>
          </a:endParaRPr>
        </a:p>
      </dsp:txBody>
      <dsp:txXfrm>
        <a:off x="0" y="3619120"/>
        <a:ext cx="5429736" cy="90464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9DD1D-0CEA-C24F-A187-331C9047570B}"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5DECD-73EF-3147-B1DD-D673D53DFC6D}" type="slidenum">
              <a:rPr lang="en-US" smtClean="0"/>
              <a:t>‹#›</a:t>
            </a:fld>
            <a:endParaRPr lang="en-US"/>
          </a:p>
        </p:txBody>
      </p:sp>
    </p:spTree>
    <p:extLst>
      <p:ext uri="{BB962C8B-B14F-4D97-AF65-F5344CB8AC3E}">
        <p14:creationId xmlns:p14="http://schemas.microsoft.com/office/powerpoint/2010/main" val="218002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95DECD-73EF-3147-B1DD-D673D53DFC6D}" type="slidenum">
              <a:rPr lang="en-US" smtClean="0"/>
              <a:t>10</a:t>
            </a:fld>
            <a:endParaRPr lang="en-US"/>
          </a:p>
        </p:txBody>
      </p:sp>
    </p:spTree>
    <p:extLst>
      <p:ext uri="{BB962C8B-B14F-4D97-AF65-F5344CB8AC3E}">
        <p14:creationId xmlns:p14="http://schemas.microsoft.com/office/powerpoint/2010/main" val="1927727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5DECD-73EF-3147-B1DD-D673D53DFC6D}" type="slidenum">
              <a:rPr lang="en-US" smtClean="0"/>
              <a:t>2</a:t>
            </a:fld>
            <a:endParaRPr lang="en-US"/>
          </a:p>
        </p:txBody>
      </p:sp>
    </p:spTree>
    <p:extLst>
      <p:ext uri="{BB962C8B-B14F-4D97-AF65-F5344CB8AC3E}">
        <p14:creationId xmlns:p14="http://schemas.microsoft.com/office/powerpoint/2010/main" val="392052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A7EE3-E7CA-80AA-C555-46479F11F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1FC66-ACAD-13DB-BF1C-3F4134E0E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27D29-0549-3FE3-7B2B-A9B9C60FE2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02BB16-44DF-9D38-FB37-CBF917156CEF}"/>
              </a:ext>
            </a:extLst>
          </p:cNvPr>
          <p:cNvSpPr>
            <a:spLocks noGrp="1"/>
          </p:cNvSpPr>
          <p:nvPr>
            <p:ph type="sldNum" sz="quarter" idx="5"/>
          </p:nvPr>
        </p:nvSpPr>
        <p:spPr/>
        <p:txBody>
          <a:bodyPr/>
          <a:lstStyle/>
          <a:p>
            <a:fld id="{A595DECD-73EF-3147-B1DD-D673D53DFC6D}" type="slidenum">
              <a:rPr lang="en-US" smtClean="0"/>
              <a:t>4</a:t>
            </a:fld>
            <a:endParaRPr lang="en-US"/>
          </a:p>
        </p:txBody>
      </p:sp>
    </p:spTree>
    <p:extLst>
      <p:ext uri="{BB962C8B-B14F-4D97-AF65-F5344CB8AC3E}">
        <p14:creationId xmlns:p14="http://schemas.microsoft.com/office/powerpoint/2010/main" val="420137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5DECD-73EF-3147-B1DD-D673D53DFC6D}" type="slidenum">
              <a:rPr lang="en-US" smtClean="0"/>
              <a:t>8</a:t>
            </a:fld>
            <a:endParaRPr lang="en-US"/>
          </a:p>
        </p:txBody>
      </p:sp>
    </p:spTree>
    <p:extLst>
      <p:ext uri="{BB962C8B-B14F-4D97-AF65-F5344CB8AC3E}">
        <p14:creationId xmlns:p14="http://schemas.microsoft.com/office/powerpoint/2010/main" val="50106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Add UPEI/ HC; New pic of </a:t>
            </a:r>
            <a:r>
              <a:rPr lang="en-US" dirty="0" err="1"/>
              <a:t>BioAccelerator</a:t>
            </a:r>
            <a:r>
              <a:rPr lang="en-US" dirty="0"/>
              <a:t> and label. Label BioManufacturing Incubator; Incubation and Acceleration; CASTL people plus logo? Links to each? </a:t>
            </a:r>
          </a:p>
        </p:txBody>
      </p:sp>
      <p:sp>
        <p:nvSpPr>
          <p:cNvPr id="4" name="Slide Number Placeholder 3"/>
          <p:cNvSpPr>
            <a:spLocks noGrp="1"/>
          </p:cNvSpPr>
          <p:nvPr>
            <p:ph type="sldNum" sz="quarter" idx="5"/>
          </p:nvPr>
        </p:nvSpPr>
        <p:spPr/>
        <p:txBody>
          <a:bodyPr/>
          <a:lstStyle/>
          <a:p>
            <a:fld id="{A595DECD-73EF-3147-B1DD-D673D53DFC6D}" type="slidenum">
              <a:rPr lang="en-US" smtClean="0"/>
              <a:t>9</a:t>
            </a:fld>
            <a:endParaRPr lang="en-US"/>
          </a:p>
        </p:txBody>
      </p:sp>
    </p:spTree>
    <p:extLst>
      <p:ext uri="{BB962C8B-B14F-4D97-AF65-F5344CB8AC3E}">
        <p14:creationId xmlns:p14="http://schemas.microsoft.com/office/powerpoint/2010/main" val="413852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B7D2-5BA5-7141-99DD-80E8C2C438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CB3847-7662-6C4E-B764-E8384B976D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E5C2F0-C7FE-6943-A315-9EEEAC2C48CF}"/>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5" name="Footer Placeholder 4">
            <a:extLst>
              <a:ext uri="{FF2B5EF4-FFF2-40B4-BE49-F238E27FC236}">
                <a16:creationId xmlns:a16="http://schemas.microsoft.com/office/drawing/2014/main" id="{B33FE501-25D2-2F47-8140-3C8E0A137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3237F-CF70-0F47-AD12-2D723403A9F7}"/>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3357181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E2E4-FF32-9347-9915-2BF7E92579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88981-3A9E-6A4B-BC85-09DB249C9F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4C984-7AA0-2A40-98F9-9A5581EE9ADC}"/>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5" name="Footer Placeholder 4">
            <a:extLst>
              <a:ext uri="{FF2B5EF4-FFF2-40B4-BE49-F238E27FC236}">
                <a16:creationId xmlns:a16="http://schemas.microsoft.com/office/drawing/2014/main" id="{CB9F74C2-5ADC-AF42-89BA-AE8DBFB74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A3E5C-12B7-F847-929D-78938BCBC5B4}"/>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253367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F8EF4-33F2-434A-B4E9-6A0EFBD61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D9BBA2-B3AE-DB40-BD74-95D23797F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9F7F3-1BBB-D74B-9523-C71F8B727F72}"/>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5" name="Footer Placeholder 4">
            <a:extLst>
              <a:ext uri="{FF2B5EF4-FFF2-40B4-BE49-F238E27FC236}">
                <a16:creationId xmlns:a16="http://schemas.microsoft.com/office/drawing/2014/main" id="{0CE4A8B2-C08B-1444-AEDA-E66022D99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6C7FD-6DDE-3242-8C0F-7A592D612298}"/>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3871983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59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F8822-EAFC-A540-B23C-C0C4E78CA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DA6B-3459-9942-BCE8-E03010068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2BCD7-5867-7F4A-9857-A40C5F9313EB}"/>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5" name="Footer Placeholder 4">
            <a:extLst>
              <a:ext uri="{FF2B5EF4-FFF2-40B4-BE49-F238E27FC236}">
                <a16:creationId xmlns:a16="http://schemas.microsoft.com/office/drawing/2014/main" id="{118202BB-D639-D34B-85FE-EAF93D320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BFA97-2B46-F643-8099-3E13EAD6DCEC}"/>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119432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4D5E-1D7F-D740-9B6F-C36A08D75C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973DE-EEF1-1241-A70E-8E4BABA29A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B7782A-F348-A644-9DC0-3C117F8CAB1C}"/>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5" name="Footer Placeholder 4">
            <a:extLst>
              <a:ext uri="{FF2B5EF4-FFF2-40B4-BE49-F238E27FC236}">
                <a16:creationId xmlns:a16="http://schemas.microsoft.com/office/drawing/2014/main" id="{F4C65E18-7EED-AB4C-AA10-FD15C15C1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85717-39DF-1A4E-A547-72A3942636EC}"/>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314376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CEE6-F09F-BC47-ABC0-509EE6DF9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CE6C3-25AF-4E44-BF81-EA902FC078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F578DF-8CD2-EC4E-AD26-E38E4EB63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C37712-99C9-7841-987C-850E6335CA77}"/>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6" name="Footer Placeholder 5">
            <a:extLst>
              <a:ext uri="{FF2B5EF4-FFF2-40B4-BE49-F238E27FC236}">
                <a16:creationId xmlns:a16="http://schemas.microsoft.com/office/drawing/2014/main" id="{C9D93594-89F6-6B45-B9DC-79A264D24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31BB4-A126-9B46-908F-328709C3C2D7}"/>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281805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A8A3-5F90-654A-982B-D9A075137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048C7C-04B3-9A45-9F2D-BCA1CAB7A6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0D209-A409-D649-83E7-3158BFFA7E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9BC20B-11A8-454E-A09A-57E48861B8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CFB84-6760-8E48-970F-2A24CD19AF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A1DABD-4D72-9D46-AB01-D229B8A78135}"/>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8" name="Footer Placeholder 7">
            <a:extLst>
              <a:ext uri="{FF2B5EF4-FFF2-40B4-BE49-F238E27FC236}">
                <a16:creationId xmlns:a16="http://schemas.microsoft.com/office/drawing/2014/main" id="{5732167B-F22B-3144-A4FF-1875197B28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D501C-92A3-2B42-B051-211932CA4AF3}"/>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393267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B7FFD-8BC8-774D-BD64-8961960EB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7A2A17-DE49-3A4B-B0B1-6B3D79DC31AC}"/>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4" name="Footer Placeholder 3">
            <a:extLst>
              <a:ext uri="{FF2B5EF4-FFF2-40B4-BE49-F238E27FC236}">
                <a16:creationId xmlns:a16="http://schemas.microsoft.com/office/drawing/2014/main" id="{252D49DC-3DB8-DB4C-9760-408570D81D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2DB2EC-9824-804F-9065-14495EDC226D}"/>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63592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E2BF1-C849-4C4A-8BB5-2A15127D4B1E}"/>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3" name="Footer Placeholder 2">
            <a:extLst>
              <a:ext uri="{FF2B5EF4-FFF2-40B4-BE49-F238E27FC236}">
                <a16:creationId xmlns:a16="http://schemas.microsoft.com/office/drawing/2014/main" id="{0A2C2461-6D68-8D43-B61D-58DBF58982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53BD51-87ED-E244-888C-86B450370715}"/>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1850138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99D0-5C02-4D44-A960-71D9794C2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45042F-5483-1A4A-8865-B4726180AA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34400-67EB-C24B-BBD2-4A720F9DB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B55BD-C35D-B144-BF74-FA8DB6C89A61}"/>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6" name="Footer Placeholder 5">
            <a:extLst>
              <a:ext uri="{FF2B5EF4-FFF2-40B4-BE49-F238E27FC236}">
                <a16:creationId xmlns:a16="http://schemas.microsoft.com/office/drawing/2014/main" id="{D323B5C2-A945-074A-A932-01A8C49AF5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5054C-98AD-A840-BFBD-2C2D72FB9FFB}"/>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182056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F162-B00C-9D47-B18F-2E7F27E20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F9B14-C316-044C-B540-EEA9B7B50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AFCF5D-6E20-7846-AA6C-6B8CD848B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9A270-F7BC-6243-9834-381B051EF5AA}"/>
              </a:ext>
            </a:extLst>
          </p:cNvPr>
          <p:cNvSpPr>
            <a:spLocks noGrp="1"/>
          </p:cNvSpPr>
          <p:nvPr>
            <p:ph type="dt" sz="half" idx="10"/>
          </p:nvPr>
        </p:nvSpPr>
        <p:spPr/>
        <p:txBody>
          <a:bodyPr/>
          <a:lstStyle/>
          <a:p>
            <a:fld id="{E022FAFF-F5EE-7F43-A103-D24D4F4D02AA}" type="datetimeFigureOut">
              <a:rPr lang="en-US" smtClean="0"/>
              <a:t>4/21/26</a:t>
            </a:fld>
            <a:endParaRPr lang="en-US"/>
          </a:p>
        </p:txBody>
      </p:sp>
      <p:sp>
        <p:nvSpPr>
          <p:cNvPr id="6" name="Footer Placeholder 5">
            <a:extLst>
              <a:ext uri="{FF2B5EF4-FFF2-40B4-BE49-F238E27FC236}">
                <a16:creationId xmlns:a16="http://schemas.microsoft.com/office/drawing/2014/main" id="{272EE3A3-9AB4-A843-8191-0518B0648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1BA77-107C-EB43-A81C-22BCF51BE7E0}"/>
              </a:ext>
            </a:extLst>
          </p:cNvPr>
          <p:cNvSpPr>
            <a:spLocks noGrp="1"/>
          </p:cNvSpPr>
          <p:nvPr>
            <p:ph type="sldNum" sz="quarter" idx="12"/>
          </p:nvPr>
        </p:nvSpPr>
        <p:spPr/>
        <p:txBody>
          <a:bodyPr/>
          <a:lstStyle/>
          <a:p>
            <a:fld id="{A23B1009-9BB1-6A45-849D-248080EAE8AD}" type="slidenum">
              <a:rPr lang="en-US" smtClean="0"/>
              <a:t>‹#›</a:t>
            </a:fld>
            <a:endParaRPr lang="en-US"/>
          </a:p>
        </p:txBody>
      </p:sp>
    </p:spTree>
    <p:extLst>
      <p:ext uri="{BB962C8B-B14F-4D97-AF65-F5344CB8AC3E}">
        <p14:creationId xmlns:p14="http://schemas.microsoft.com/office/powerpoint/2010/main" val="870362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C8F02-537B-2B42-9B70-A8AFF3BB4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194794-1AB6-F346-A0FE-434652972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B0A48-46EC-484E-8154-8E6763FBE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2FAFF-F5EE-7F43-A103-D24D4F4D02AA}" type="datetimeFigureOut">
              <a:rPr lang="en-US" smtClean="0"/>
              <a:t>4/21/26</a:t>
            </a:fld>
            <a:endParaRPr lang="en-US"/>
          </a:p>
        </p:txBody>
      </p:sp>
      <p:sp>
        <p:nvSpPr>
          <p:cNvPr id="5" name="Footer Placeholder 4">
            <a:extLst>
              <a:ext uri="{FF2B5EF4-FFF2-40B4-BE49-F238E27FC236}">
                <a16:creationId xmlns:a16="http://schemas.microsoft.com/office/drawing/2014/main" id="{425D0164-CE8F-E944-9E09-0F81FB7B7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075621-92B2-2A41-A07C-DB409D3273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B1009-9BB1-6A45-849D-248080EAE8AD}" type="slidenum">
              <a:rPr lang="en-US" smtClean="0"/>
              <a:t>‹#›</a:t>
            </a:fld>
            <a:endParaRPr lang="en-US"/>
          </a:p>
        </p:txBody>
      </p:sp>
    </p:spTree>
    <p:extLst>
      <p:ext uri="{BB962C8B-B14F-4D97-AF65-F5344CB8AC3E}">
        <p14:creationId xmlns:p14="http://schemas.microsoft.com/office/powerpoint/2010/main" val="1921188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jpeg"/><Relationship Id="rId42"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notesSlide" Target="../notesSlides/notesSlide4.xml"/><Relationship Id="rId16" Type="http://schemas.openxmlformats.org/officeDocument/2006/relationships/image" Target="../media/image16.pn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jpe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15.svg"/><Relationship Id="rId23" Type="http://schemas.openxmlformats.org/officeDocument/2006/relationships/image" Target="../media/image23.jpeg"/><Relationship Id="rId28" Type="http://schemas.openxmlformats.org/officeDocument/2006/relationships/image" Target="../media/image28.jpeg"/><Relationship Id="rId36" Type="http://schemas.openxmlformats.org/officeDocument/2006/relationships/image" Target="../media/image36.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jpeg"/><Relationship Id="rId44"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eg"/><Relationship Id="rId27" Type="http://schemas.openxmlformats.org/officeDocument/2006/relationships/image" Target="../media/image27.png"/><Relationship Id="rId30" Type="http://schemas.openxmlformats.org/officeDocument/2006/relationships/image" Target="../media/image30.jpeg"/><Relationship Id="rId35" Type="http://schemas.openxmlformats.org/officeDocument/2006/relationships/image" Target="../media/image35.jpeg"/><Relationship Id="rId43" Type="http://schemas.openxmlformats.org/officeDocument/2006/relationships/image" Target="../media/image43.png"/><Relationship Id="rId8" Type="http://schemas.openxmlformats.org/officeDocument/2006/relationships/image" Target="../media/image8.jpeg"/><Relationship Id="rId3"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svg"/><Relationship Id="rId33" Type="http://schemas.openxmlformats.org/officeDocument/2006/relationships/image" Target="../media/image33.png"/><Relationship Id="rId38" Type="http://schemas.openxmlformats.org/officeDocument/2006/relationships/image" Target="../media/image38.png"/><Relationship Id="rId20" Type="http://schemas.openxmlformats.org/officeDocument/2006/relationships/image" Target="../media/image20.png"/><Relationship Id="rId41"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4372C4"/>
        </a:solidFill>
        <a:effectLst/>
      </p:bgPr>
    </p:bg>
    <p:spTree>
      <p:nvGrpSpPr>
        <p:cNvPr id="1" name=""/>
        <p:cNvGrpSpPr/>
        <p:nvPr/>
      </p:nvGrpSpPr>
      <p:grpSpPr>
        <a:xfrm>
          <a:off x="0" y="0"/>
          <a:ext cx="0" cy="0"/>
          <a:chOff x="0" y="0"/>
          <a:chExt cx="0" cy="0"/>
        </a:xfrm>
      </p:grpSpPr>
      <p:pic>
        <p:nvPicPr>
          <p:cNvPr id="3" name="Image 0"/>
          <p:cNvPicPr>
            <a:picLocks noChangeAspect="1"/>
          </p:cNvPicPr>
          <p:nvPr/>
        </p:nvPicPr>
        <p:blipFill>
          <a:blip r:embed="rId3"/>
          <a:srcRect/>
          <a:stretch/>
        </p:blipFill>
        <p:spPr>
          <a:xfrm>
            <a:off x="6217920" y="0"/>
            <a:ext cx="9144000" cy="6858000"/>
          </a:xfrm>
          <a:prstGeom prst="rect">
            <a:avLst/>
          </a:prstGeom>
        </p:spPr>
      </p:pic>
      <p:sp>
        <p:nvSpPr>
          <p:cNvPr id="5" name="Shape 2"/>
          <p:cNvSpPr/>
          <p:nvPr/>
        </p:nvSpPr>
        <p:spPr>
          <a:xfrm>
            <a:off x="609600" y="688848"/>
            <a:ext cx="182880" cy="3285744"/>
          </a:xfrm>
          <a:prstGeom prst="rect">
            <a:avLst/>
          </a:prstGeom>
          <a:solidFill>
            <a:srgbClr val="F5C518"/>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3"/>
          <p:cNvSpPr/>
          <p:nvPr/>
        </p:nvSpPr>
        <p:spPr>
          <a:xfrm>
            <a:off x="853440" y="719328"/>
            <a:ext cx="4450080" cy="17068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nSpc>
                <a:spcPts val="5600"/>
              </a:lnSpc>
              <a:buNone/>
            </a:pPr>
            <a:r>
              <a:rPr lang="en-US" sz="5333" b="1" dirty="0">
                <a:solidFill>
                  <a:schemeClr val="bg1"/>
                </a:solidFill>
                <a:latin typeface="Poppins" pitchFamily="34" charset="0"/>
                <a:ea typeface="Arial Black" pitchFamily="34" charset="-122"/>
                <a:cs typeface="Arial Black" pitchFamily="34" charset="-120"/>
              </a:rPr>
              <a:t>BOUNDLESS POTENTIAL</a:t>
            </a:r>
            <a:endParaRPr lang="en-US" sz="5333" dirty="0">
              <a:solidFill>
                <a:schemeClr val="bg1"/>
              </a:solidFill>
            </a:endParaRPr>
          </a:p>
        </p:txBody>
      </p:sp>
      <p:sp>
        <p:nvSpPr>
          <p:cNvPr id="8" name="Text 5"/>
          <p:cNvSpPr/>
          <p:nvPr/>
        </p:nvSpPr>
        <p:spPr>
          <a:xfrm>
            <a:off x="853440" y="2854252"/>
            <a:ext cx="4600993" cy="79999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dirty="0">
                <a:solidFill>
                  <a:srgbClr val="F5C518"/>
                </a:solidFill>
                <a:latin typeface="Poppins" pitchFamily="34" charset="0"/>
                <a:cs typeface="Arial" pitchFamily="34" charset="-120"/>
              </a:rPr>
              <a:t>Presentation to TIAPEI</a:t>
            </a:r>
            <a:endParaRPr lang="en-US" sz="3200" dirty="0"/>
          </a:p>
        </p:txBody>
      </p:sp>
      <p:sp>
        <p:nvSpPr>
          <p:cNvPr id="12" name="Text 9"/>
          <p:cNvSpPr/>
          <p:nvPr/>
        </p:nvSpPr>
        <p:spPr>
          <a:xfrm>
            <a:off x="959420" y="4480083"/>
            <a:ext cx="3813301" cy="670560"/>
          </a:xfrm>
          <a:prstGeom prst="rect">
            <a:avLst/>
          </a:prstGeom>
          <a:noFill/>
          <a:ln>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000" b="1" dirty="0">
                <a:solidFill>
                  <a:schemeClr val="bg1"/>
                </a:solidFill>
                <a:latin typeface="Poppins" pitchFamily="34" charset="0"/>
                <a:ea typeface="Arial" pitchFamily="34" charset="-122"/>
                <a:cs typeface="Arial" pitchFamily="34" charset="-120"/>
              </a:rPr>
              <a:t>Bobbi Jo Walker</a:t>
            </a:r>
            <a:br>
              <a:rPr lang="en-US" sz="2000" b="1" dirty="0">
                <a:solidFill>
                  <a:schemeClr val="bg1"/>
                </a:solidFill>
                <a:latin typeface="Poppins" pitchFamily="34" charset="0"/>
                <a:ea typeface="Arial" pitchFamily="34" charset="-122"/>
                <a:cs typeface="Arial" pitchFamily="34" charset="-120"/>
              </a:rPr>
            </a:br>
            <a:r>
              <a:rPr lang="en-US" sz="2000" b="1" dirty="0">
                <a:solidFill>
                  <a:schemeClr val="bg1"/>
                </a:solidFill>
                <a:latin typeface="Poppins" pitchFamily="34" charset="0"/>
                <a:ea typeface="Arial" pitchFamily="34" charset="-122"/>
                <a:cs typeface="Arial" pitchFamily="34" charset="-120"/>
              </a:rPr>
              <a:t>Director, Communications</a:t>
            </a:r>
            <a:endParaRPr lang="en-US" sz="2000" dirty="0">
              <a:solidFill>
                <a:schemeClr val="bg1"/>
              </a:solidFill>
            </a:endParaRPr>
          </a:p>
        </p:txBody>
      </p:sp>
      <p:pic>
        <p:nvPicPr>
          <p:cNvPr id="15" name="Image 1" descr="preencoded.png"/>
          <p:cNvPicPr>
            <a:picLocks noChangeAspect="1"/>
          </p:cNvPicPr>
          <p:nvPr/>
        </p:nvPicPr>
        <p:blipFill>
          <a:blip r:embed="rId4"/>
          <a:stretch>
            <a:fillRect/>
          </a:stretch>
        </p:blipFill>
        <p:spPr>
          <a:xfrm>
            <a:off x="959421" y="5293977"/>
            <a:ext cx="3199960" cy="799990"/>
          </a:xfrm>
          <a:prstGeom prst="rect">
            <a:avLst/>
          </a:prstGeom>
        </p:spPr>
      </p:pic>
      <p:sp>
        <p:nvSpPr>
          <p:cNvPr id="17" name="Text 12"/>
          <p:cNvSpPr/>
          <p:nvPr/>
        </p:nvSpPr>
        <p:spPr>
          <a:xfrm>
            <a:off x="6705600" y="6400800"/>
            <a:ext cx="524256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333" b="1">
                <a:solidFill>
                  <a:srgbClr val="CBD5E1"/>
                </a:solidFill>
                <a:latin typeface="Poppins" pitchFamily="34" charset="0"/>
                <a:ea typeface="Arial" pitchFamily="34" charset="-122"/>
                <a:cs typeface="Arial" pitchFamily="34" charset="-120"/>
              </a:rPr>
              <a:t>Atlantic Economic Panel  •  February 12, 2026</a:t>
            </a:r>
            <a:endParaRPr lang="en-US" sz="1333"/>
          </a:p>
        </p:txBody>
      </p:sp>
    </p:spTree>
    <p:extLst>
      <p:ext uri="{BB962C8B-B14F-4D97-AF65-F5344CB8AC3E}">
        <p14:creationId xmlns:p14="http://schemas.microsoft.com/office/powerpoint/2010/main" val="204059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ilding with many windows&#10;&#10;AI-generated content may be incorrect.">
            <a:extLst>
              <a:ext uri="{FF2B5EF4-FFF2-40B4-BE49-F238E27FC236}">
                <a16:creationId xmlns:a16="http://schemas.microsoft.com/office/drawing/2014/main" id="{991A8739-E806-C96B-ACBA-E95F0EDD0562}"/>
              </a:ext>
            </a:extLst>
          </p:cNvPr>
          <p:cNvPicPr>
            <a:picLocks noChangeAspect="1"/>
          </p:cNvPicPr>
          <p:nvPr/>
        </p:nvPicPr>
        <p:blipFill>
          <a:blip r:embed="rId3">
            <a:extLst>
              <a:ext uri="{28A0092B-C50C-407E-A947-70E740481C1C}">
                <a14:useLocalDpi xmlns:a14="http://schemas.microsoft.com/office/drawing/2010/main" val="0"/>
              </a:ext>
            </a:extLst>
          </a:blip>
          <a:srcRect t="17242"/>
          <a:stretch>
            <a:fillRect/>
          </a:stretch>
        </p:blipFill>
        <p:spPr>
          <a:xfrm>
            <a:off x="0" y="1"/>
            <a:ext cx="12396500" cy="6858000"/>
          </a:xfrm>
          <a:prstGeom prst="rect">
            <a:avLst/>
          </a:prstGeom>
        </p:spPr>
      </p:pic>
      <p:sp>
        <p:nvSpPr>
          <p:cNvPr id="9" name="TextBox 8">
            <a:extLst>
              <a:ext uri="{FF2B5EF4-FFF2-40B4-BE49-F238E27FC236}">
                <a16:creationId xmlns:a16="http://schemas.microsoft.com/office/drawing/2014/main" id="{1E32FB1F-03CF-09A9-E0A7-A9E649783B65}"/>
              </a:ext>
            </a:extLst>
          </p:cNvPr>
          <p:cNvSpPr txBox="1"/>
          <p:nvPr/>
        </p:nvSpPr>
        <p:spPr>
          <a:xfrm>
            <a:off x="461932" y="1105059"/>
            <a:ext cx="6097836" cy="2123658"/>
          </a:xfrm>
          <a:prstGeom prst="rect">
            <a:avLst/>
          </a:prstGeom>
          <a:noFill/>
        </p:spPr>
        <p:txBody>
          <a:bodyPr wrap="square">
            <a:spAutoFit/>
          </a:bodyPr>
          <a:lstStyle/>
          <a:p>
            <a:pPr fontAlgn="base"/>
            <a:br>
              <a:rPr lang="en-US" sz="2400" b="1" dirty="0">
                <a:solidFill>
                  <a:schemeClr val="bg1"/>
                </a:solidFill>
                <a:latin typeface="Arial" panose="020B0604020202020204" pitchFamily="34" charset="0"/>
                <a:ea typeface="Inter" panose="020B0502030000000004" pitchFamily="34" charset="0"/>
                <a:cs typeface="Arial" panose="020B0604020202020204" pitchFamily="34" charset="0"/>
              </a:rPr>
            </a:br>
            <a:r>
              <a:rPr lang="en-US" sz="1800" dirty="0">
                <a:solidFill>
                  <a:schemeClr val="bg1"/>
                </a:solidFill>
                <a:latin typeface="Poppins" pitchFamily="2" charset="77"/>
                <a:ea typeface="Inter" panose="020B0502030000000004" pitchFamily="34" charset="0"/>
                <a:cs typeface="Poppins" pitchFamily="2" charset="77"/>
              </a:rPr>
              <a:t>Multifunction </a:t>
            </a:r>
            <a:r>
              <a:rPr lang="en-US" dirty="0">
                <a:solidFill>
                  <a:schemeClr val="bg1"/>
                </a:solidFill>
                <a:latin typeface="Poppins" pitchFamily="2" charset="77"/>
                <a:ea typeface="Inter" panose="020B0502030000000004" pitchFamily="34" charset="0"/>
                <a:cs typeface="Poppins" pitchFamily="2" charset="77"/>
              </a:rPr>
              <a:t>F</a:t>
            </a:r>
            <a:r>
              <a:rPr lang="en-US" sz="1800" dirty="0">
                <a:solidFill>
                  <a:schemeClr val="bg1"/>
                </a:solidFill>
                <a:latin typeface="Poppins" pitchFamily="2" charset="77"/>
                <a:ea typeface="Inter" panose="020B0502030000000004" pitchFamily="34" charset="0"/>
                <a:cs typeface="Poppins" pitchFamily="2" charset="77"/>
              </a:rPr>
              <a:t>acility​ 38,830 sq ft</a:t>
            </a:r>
          </a:p>
          <a:p>
            <a:pPr marL="342900" indent="-342900" fontAlgn="base">
              <a:buFont typeface="Wingdings" pitchFamily="2" charset="2"/>
              <a:buChar char="ü"/>
            </a:pPr>
            <a:r>
              <a:rPr lang="en-US" sz="1800" dirty="0">
                <a:solidFill>
                  <a:schemeClr val="bg1"/>
                </a:solidFill>
                <a:latin typeface="Poppins" pitchFamily="2" charset="77"/>
                <a:ea typeface="Inter" panose="020B0502030000000004" pitchFamily="34" charset="0"/>
                <a:cs typeface="Poppins" pitchFamily="2" charset="77"/>
              </a:rPr>
              <a:t>National Research Council</a:t>
            </a:r>
          </a:p>
          <a:p>
            <a:pPr marL="342900" indent="-342900" fontAlgn="base">
              <a:buFont typeface="Wingdings" pitchFamily="2" charset="2"/>
              <a:buChar char="ü"/>
            </a:pPr>
            <a:r>
              <a:rPr lang="en-US" sz="1800" dirty="0">
                <a:solidFill>
                  <a:schemeClr val="bg1"/>
                </a:solidFill>
                <a:latin typeface="Poppins" pitchFamily="2" charset="77"/>
                <a:ea typeface="Inter" panose="020B0502030000000004" pitchFamily="34" charset="0"/>
                <a:cs typeface="Poppins" pitchFamily="2" charset="77"/>
              </a:rPr>
              <a:t>CASTL Bioprocess </a:t>
            </a:r>
            <a:r>
              <a:rPr lang="en-US" dirty="0">
                <a:solidFill>
                  <a:schemeClr val="bg1"/>
                </a:solidFill>
                <a:latin typeface="Poppins" pitchFamily="2" charset="77"/>
                <a:ea typeface="Inter" panose="020B0502030000000004" pitchFamily="34" charset="0"/>
                <a:cs typeface="Poppins" pitchFamily="2" charset="77"/>
              </a:rPr>
              <a:t>T</a:t>
            </a:r>
            <a:r>
              <a:rPr lang="en-US" sz="1800" dirty="0">
                <a:solidFill>
                  <a:schemeClr val="bg1"/>
                </a:solidFill>
                <a:latin typeface="Poppins" pitchFamily="2" charset="77"/>
                <a:ea typeface="Inter" panose="020B0502030000000004" pitchFamily="34" charset="0"/>
                <a:cs typeface="Poppins" pitchFamily="2" charset="77"/>
              </a:rPr>
              <a:t>raining </a:t>
            </a:r>
            <a:r>
              <a:rPr lang="en-US" dirty="0">
                <a:solidFill>
                  <a:schemeClr val="bg1"/>
                </a:solidFill>
                <a:latin typeface="Poppins" pitchFamily="2" charset="77"/>
                <a:ea typeface="Inter" panose="020B0502030000000004" pitchFamily="34" charset="0"/>
                <a:cs typeface="Poppins" pitchFamily="2" charset="77"/>
              </a:rPr>
              <a:t>F</a:t>
            </a:r>
            <a:r>
              <a:rPr lang="en-US" sz="1800" dirty="0">
                <a:solidFill>
                  <a:schemeClr val="bg1"/>
                </a:solidFill>
                <a:latin typeface="Poppins" pitchFamily="2" charset="77"/>
                <a:ea typeface="Inter" panose="020B0502030000000004" pitchFamily="34" charset="0"/>
                <a:cs typeface="Poppins" pitchFamily="2" charset="77"/>
              </a:rPr>
              <a:t>acility</a:t>
            </a:r>
          </a:p>
          <a:p>
            <a:pPr marL="342900" indent="-342900" fontAlgn="base">
              <a:buFont typeface="Wingdings" pitchFamily="2" charset="2"/>
              <a:buChar char="ü"/>
            </a:pPr>
            <a:r>
              <a:rPr lang="en-US" dirty="0">
                <a:solidFill>
                  <a:schemeClr val="bg1"/>
                </a:solidFill>
                <a:latin typeface="Poppins" pitchFamily="2" charset="77"/>
                <a:ea typeface="Inter" panose="020B0502030000000004" pitchFamily="34" charset="0"/>
                <a:cs typeface="Poppins" pitchFamily="2" charset="77"/>
              </a:rPr>
              <a:t>R&amp;D Incubation space</a:t>
            </a:r>
            <a:endParaRPr lang="en-US" sz="1800" dirty="0">
              <a:solidFill>
                <a:schemeClr val="bg1"/>
              </a:solidFill>
              <a:latin typeface="Poppins" pitchFamily="2" charset="77"/>
              <a:ea typeface="Inter" panose="020B0502030000000004" pitchFamily="34" charset="0"/>
              <a:cs typeface="Poppins" pitchFamily="2" charset="77"/>
            </a:endParaRPr>
          </a:p>
          <a:p>
            <a:pPr marL="342900" indent="-342900" fontAlgn="base">
              <a:buFont typeface="Wingdings" pitchFamily="2" charset="2"/>
              <a:buChar char="ü"/>
            </a:pPr>
            <a:r>
              <a:rPr lang="en-US" sz="1800" dirty="0">
                <a:solidFill>
                  <a:schemeClr val="bg1"/>
                </a:solidFill>
                <a:latin typeface="Poppins" pitchFamily="2" charset="77"/>
                <a:ea typeface="Inter" panose="020B0502030000000004" pitchFamily="34" charset="0"/>
                <a:cs typeface="Poppins" pitchFamily="2" charset="77"/>
              </a:rPr>
              <a:t>Opening 2027</a:t>
            </a:r>
          </a:p>
          <a:p>
            <a:pPr fontAlgn="base"/>
            <a:endParaRPr lang="en-US" sz="1800" b="1" dirty="0">
              <a:solidFill>
                <a:schemeClr val="bg1"/>
              </a:solidFill>
              <a:latin typeface="Arial" panose="020B0604020202020204" pitchFamily="34" charset="0"/>
              <a:ea typeface="Inter" panose="020B0502030000000004" pitchFamily="34" charset="0"/>
              <a:cs typeface="Arial" panose="020B0604020202020204" pitchFamily="34" charset="0"/>
            </a:endParaRPr>
          </a:p>
        </p:txBody>
      </p:sp>
      <p:sp>
        <p:nvSpPr>
          <p:cNvPr id="3" name="Rectangle 2">
            <a:extLst>
              <a:ext uri="{FF2B5EF4-FFF2-40B4-BE49-F238E27FC236}">
                <a16:creationId xmlns:a16="http://schemas.microsoft.com/office/drawing/2014/main" id="{CEFF414C-FAD2-267D-47F2-777EF3A203D7}"/>
              </a:ext>
            </a:extLst>
          </p:cNvPr>
          <p:cNvSpPr/>
          <p:nvPr/>
        </p:nvSpPr>
        <p:spPr>
          <a:xfrm>
            <a:off x="0" y="0"/>
            <a:ext cx="12394184" cy="976184"/>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7242F4-1352-861C-06FF-57CE4224BF22}"/>
              </a:ext>
            </a:extLst>
          </p:cNvPr>
          <p:cNvSpPr txBox="1"/>
          <p:nvPr/>
        </p:nvSpPr>
        <p:spPr>
          <a:xfrm>
            <a:off x="185141" y="211093"/>
            <a:ext cx="11592192" cy="553998"/>
          </a:xfrm>
          <a:prstGeom prst="rect">
            <a:avLst/>
          </a:prstGeom>
          <a:noFill/>
        </p:spPr>
        <p:txBody>
          <a:bodyPr wrap="square" rtlCol="0">
            <a:spAutoFit/>
          </a:bodyPr>
          <a:lstStyle/>
          <a:p>
            <a:r>
              <a:rPr lang="en-US" sz="3000" b="1" dirty="0">
                <a:solidFill>
                  <a:schemeClr val="bg1"/>
                </a:solidFill>
                <a:latin typeface="Poppins" pitchFamily="2" charset="77"/>
                <a:cs typeface="Poppins" pitchFamily="2" charset="77"/>
              </a:rPr>
              <a:t>COMING SOON: BIOACCELERATOR</a:t>
            </a:r>
          </a:p>
        </p:txBody>
      </p:sp>
    </p:spTree>
    <p:extLst>
      <p:ext uri="{BB962C8B-B14F-4D97-AF65-F5344CB8AC3E}">
        <p14:creationId xmlns:p14="http://schemas.microsoft.com/office/powerpoint/2010/main" val="349874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bg>
      <p:bgPr>
        <a:solidFill>
          <a:srgbClr val="4372C4"/>
        </a:solidFill>
        <a:effectLst/>
      </p:bgPr>
    </p:bg>
    <p:spTree>
      <p:nvGrpSpPr>
        <p:cNvPr id="1" name=""/>
        <p:cNvGrpSpPr/>
        <p:nvPr/>
      </p:nvGrpSpPr>
      <p:grpSpPr>
        <a:xfrm>
          <a:off x="0" y="0"/>
          <a:ext cx="0" cy="0"/>
          <a:chOff x="0" y="0"/>
          <a:chExt cx="0" cy="0"/>
        </a:xfrm>
      </p:grpSpPr>
      <p:pic>
        <p:nvPicPr>
          <p:cNvPr id="2" name="Image 0"/>
          <p:cNvPicPr>
            <a:picLocks noChangeAspect="1"/>
          </p:cNvPicPr>
          <p:nvPr/>
        </p:nvPicPr>
        <p:blipFill>
          <a:blip r:embed="rId3"/>
          <a:srcRect/>
          <a:stretch/>
        </p:blipFill>
        <p:spPr>
          <a:xfrm>
            <a:off x="0" y="0"/>
            <a:ext cx="5219139" cy="6858000"/>
          </a:xfrm>
          <a:prstGeom prst="rect">
            <a:avLst/>
          </a:prstGeom>
        </p:spPr>
      </p:pic>
      <p:sp>
        <p:nvSpPr>
          <p:cNvPr id="3" name="Shape 0"/>
          <p:cNvSpPr/>
          <p:nvPr/>
        </p:nvSpPr>
        <p:spPr>
          <a:xfrm>
            <a:off x="0" y="0"/>
            <a:ext cx="5219138" cy="6858000"/>
          </a:xfrm>
          <a:prstGeom prst="rect">
            <a:avLst/>
          </a:prstGeom>
          <a:solidFill>
            <a:srgbClr val="0A2540">
              <a:alpha val="65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Text 1"/>
          <p:cNvSpPr/>
          <p:nvPr/>
        </p:nvSpPr>
        <p:spPr>
          <a:xfrm>
            <a:off x="487680" y="1463040"/>
            <a:ext cx="609600" cy="8534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8533" b="1">
                <a:solidFill>
                  <a:srgbClr val="F5C518"/>
                </a:solidFill>
                <a:latin typeface="Poppins" pitchFamily="34" charset="0"/>
                <a:ea typeface="Georgia" pitchFamily="34" charset="-122"/>
                <a:cs typeface="Georgia" pitchFamily="34" charset="-120"/>
              </a:rPr>
              <a:t>"</a:t>
            </a:r>
            <a:endParaRPr lang="en-US" sz="8533"/>
          </a:p>
        </p:txBody>
      </p:sp>
      <p:sp>
        <p:nvSpPr>
          <p:cNvPr id="5" name="Text 2"/>
          <p:cNvSpPr/>
          <p:nvPr/>
        </p:nvSpPr>
        <p:spPr>
          <a:xfrm>
            <a:off x="698066" y="2316480"/>
            <a:ext cx="4632960" cy="219456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nSpc>
                <a:spcPts val="3200"/>
              </a:lnSpc>
              <a:buNone/>
            </a:pPr>
            <a:r>
              <a:rPr lang="en-US" sz="3200" b="1" i="1" dirty="0">
                <a:solidFill>
                  <a:srgbClr val="FFFFFF"/>
                </a:solidFill>
                <a:latin typeface="Poppins" pitchFamily="34" charset="0"/>
                <a:ea typeface="Georgia" pitchFamily="34" charset="-122"/>
                <a:cs typeface="Georgia" pitchFamily="34" charset="-120"/>
              </a:rPr>
              <a:t>Innovate or die; the alternative is not that appealing </a:t>
            </a:r>
          </a:p>
          <a:p>
            <a:pPr>
              <a:lnSpc>
                <a:spcPts val="3200"/>
              </a:lnSpc>
            </a:pPr>
            <a:r>
              <a:rPr lang="en-US" sz="2250" b="1" i="1" dirty="0">
                <a:solidFill>
                  <a:schemeClr val="accent4"/>
                </a:solidFill>
                <a:latin typeface="Poppins"/>
                <a:cs typeface="Poppins"/>
              </a:rPr>
              <a:t>- </a:t>
            </a:r>
            <a:r>
              <a:rPr lang="en-US" sz="2250" b="1" dirty="0">
                <a:solidFill>
                  <a:srgbClr val="FFFFFF"/>
                </a:solidFill>
                <a:latin typeface="Poppins"/>
                <a:cs typeface="Poppins"/>
              </a:rPr>
              <a:t>Dr. Regis Duffy</a:t>
            </a:r>
            <a:br>
              <a:rPr lang="en-US" sz="2250" b="1" dirty="0">
                <a:solidFill>
                  <a:srgbClr val="FFFFFF"/>
                </a:solidFill>
                <a:latin typeface="Poppins"/>
                <a:cs typeface="Poppins"/>
              </a:rPr>
            </a:br>
            <a:r>
              <a:rPr lang="en-US" sz="1600" b="1" dirty="0">
                <a:solidFill>
                  <a:srgbClr val="FFFFFF"/>
                </a:solidFill>
                <a:latin typeface="Poppins"/>
                <a:cs typeface="Poppins"/>
              </a:rPr>
              <a:t>from</a:t>
            </a:r>
            <a:r>
              <a:rPr lang="en-US" sz="1600" b="1" i="1" dirty="0">
                <a:solidFill>
                  <a:srgbClr val="FFFFFF"/>
                </a:solidFill>
                <a:latin typeface="Poppins"/>
                <a:cs typeface="Poppins"/>
              </a:rPr>
              <a:t> The Chemistry of Innovation: Regis Duffy and the Story of DCL</a:t>
            </a:r>
          </a:p>
        </p:txBody>
      </p:sp>
      <p:sp>
        <p:nvSpPr>
          <p:cNvPr id="6" name="Text 3"/>
          <p:cNvSpPr/>
          <p:nvPr/>
        </p:nvSpPr>
        <p:spPr>
          <a:xfrm>
            <a:off x="6339840" y="975360"/>
            <a:ext cx="5486400" cy="146304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5333"/>
              </a:lnSpc>
            </a:pPr>
            <a:r>
              <a:rPr lang="en-US" sz="5300" b="1">
                <a:solidFill>
                  <a:srgbClr val="FFFFFF"/>
                </a:solidFill>
                <a:latin typeface="Poppins"/>
              </a:rPr>
              <a:t>BUILD IN</a:t>
            </a:r>
            <a:endParaRPr lang="en-US" sz="5300">
              <a:latin typeface="Poppins"/>
            </a:endParaRPr>
          </a:p>
          <a:p>
            <a:pPr marL="0" indent="0">
              <a:lnSpc>
                <a:spcPts val="5333"/>
              </a:lnSpc>
              <a:buNone/>
            </a:pPr>
            <a:r>
              <a:rPr lang="en-US" sz="5333" b="0">
                <a:solidFill>
                  <a:srgbClr val="FFFFFF"/>
                </a:solidFill>
                <a:latin typeface="Trebuchet MS" pitchFamily="34" charset="0"/>
                <a:ea typeface="Arial Black" pitchFamily="34" charset="-122"/>
                <a:cs typeface="Arial Black" pitchFamily="34" charset="-120"/>
              </a:rPr>
              <a:t>BIOSCIENCE</a:t>
            </a:r>
            <a:endParaRPr lang="en-US" sz="5333"/>
          </a:p>
        </p:txBody>
      </p:sp>
      <p:sp>
        <p:nvSpPr>
          <p:cNvPr id="7" name="Shape 4"/>
          <p:cNvSpPr/>
          <p:nvPr/>
        </p:nvSpPr>
        <p:spPr>
          <a:xfrm>
            <a:off x="6339840" y="2438400"/>
            <a:ext cx="2438400" cy="73152"/>
          </a:xfrm>
          <a:prstGeom prst="rect">
            <a:avLst/>
          </a:prstGeom>
          <a:solidFill>
            <a:srgbClr val="F5C518"/>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Text 5"/>
          <p:cNvSpPr/>
          <p:nvPr/>
        </p:nvSpPr>
        <p:spPr>
          <a:xfrm>
            <a:off x="6339840" y="2743200"/>
            <a:ext cx="5364480" cy="210734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400"/>
              </a:lnSpc>
            </a:pPr>
            <a:r>
              <a:rPr lang="en-US" sz="1700" b="1" dirty="0">
                <a:solidFill>
                  <a:srgbClr val="CBD5E1"/>
                </a:solidFill>
                <a:latin typeface="Poppins"/>
                <a:ea typeface="Arial" pitchFamily="34" charset="-122"/>
                <a:cs typeface="Arial"/>
              </a:rPr>
              <a:t>The PEI bioscience cluster is proof that Atlantic Canada can compete globally &amp; lead nationally. </a:t>
            </a:r>
            <a:endParaRPr lang="en-US" sz="1700" dirty="0">
              <a:latin typeface="Poppins"/>
              <a:cs typeface="Arial"/>
            </a:endParaRPr>
          </a:p>
        </p:txBody>
      </p:sp>
      <p:sp>
        <p:nvSpPr>
          <p:cNvPr id="9" name="Text 6"/>
          <p:cNvSpPr/>
          <p:nvPr/>
        </p:nvSpPr>
        <p:spPr>
          <a:xfrm>
            <a:off x="6339840" y="5394960"/>
            <a:ext cx="4803441"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dirty="0">
                <a:solidFill>
                  <a:srgbClr val="F5C518"/>
                </a:solidFill>
                <a:latin typeface="Poppins" pitchFamily="34" charset="0"/>
                <a:ea typeface="Arial" pitchFamily="34" charset="-122"/>
                <a:cs typeface="Arial" pitchFamily="34" charset="-120"/>
              </a:rPr>
              <a:t>Future Prosperity</a:t>
            </a:r>
            <a:endParaRPr lang="en-US" sz="3200" dirty="0"/>
          </a:p>
        </p:txBody>
      </p:sp>
    </p:spTree>
    <p:extLst>
      <p:ext uri="{BB962C8B-B14F-4D97-AF65-F5344CB8AC3E}">
        <p14:creationId xmlns:p14="http://schemas.microsoft.com/office/powerpoint/2010/main" val="302218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7B506F-EBF2-5541-80E9-2D7EC7D58FAB}"/>
              </a:ext>
            </a:extLst>
          </p:cNvPr>
          <p:cNvSpPr/>
          <p:nvPr/>
        </p:nvSpPr>
        <p:spPr>
          <a:xfrm>
            <a:off x="-1" y="0"/>
            <a:ext cx="12192001" cy="976184"/>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3031" y="134149"/>
            <a:ext cx="11526592" cy="707886"/>
          </a:xfrm>
          <a:prstGeom prst="rect">
            <a:avLst/>
          </a:prstGeom>
          <a:noFill/>
        </p:spPr>
        <p:txBody>
          <a:bodyPr wrap="square" rtlCol="0">
            <a:spAutoFit/>
          </a:bodyPr>
          <a:lstStyle/>
          <a:p>
            <a:r>
              <a:rPr lang="en-CA" sz="3000">
                <a:solidFill>
                  <a:schemeClr val="tx2">
                    <a:lumMod val="75000"/>
                  </a:schemeClr>
                </a:solidFill>
                <a:latin typeface="Goudy Old Style" pitchFamily="18" charset="0"/>
                <a:cs typeface="Arial" pitchFamily="34" charset="0"/>
              </a:rPr>
              <a:t>   </a:t>
            </a:r>
            <a:r>
              <a:rPr lang="en-CA" sz="4000" b="1">
                <a:solidFill>
                  <a:schemeClr val="bg1"/>
                </a:solidFill>
                <a:latin typeface="Poppins" pitchFamily="2" charset="77"/>
                <a:cs typeface="Poppins" pitchFamily="2" charset="77"/>
              </a:rPr>
              <a:t>PEI’s POTENTIAL – A CHANGING LANDSCAPE</a:t>
            </a:r>
          </a:p>
        </p:txBody>
      </p:sp>
      <p:pic>
        <p:nvPicPr>
          <p:cNvPr id="37" name="Picture 36" descr="A white house in a field&#10;&#10;AI-generated content may be incorrect.">
            <a:extLst>
              <a:ext uri="{FF2B5EF4-FFF2-40B4-BE49-F238E27FC236}">
                <a16:creationId xmlns:a16="http://schemas.microsoft.com/office/drawing/2014/main" id="{17870288-E34A-E402-15F0-063F091273B2}"/>
              </a:ext>
            </a:extLst>
          </p:cNvPr>
          <p:cNvPicPr>
            <a:picLocks noChangeAspect="1"/>
          </p:cNvPicPr>
          <p:nvPr/>
        </p:nvPicPr>
        <p:blipFill>
          <a:blip r:embed="rId3"/>
          <a:stretch>
            <a:fillRect/>
          </a:stretch>
        </p:blipFill>
        <p:spPr>
          <a:xfrm>
            <a:off x="290625" y="1248833"/>
            <a:ext cx="5805374" cy="5013352"/>
          </a:xfrm>
          <a:prstGeom prst="rect">
            <a:avLst/>
          </a:prstGeom>
        </p:spPr>
      </p:pic>
      <p:sp>
        <p:nvSpPr>
          <p:cNvPr id="38" name="TextBox 37">
            <a:extLst>
              <a:ext uri="{FF2B5EF4-FFF2-40B4-BE49-F238E27FC236}">
                <a16:creationId xmlns:a16="http://schemas.microsoft.com/office/drawing/2014/main" id="{D766B96B-D6B1-CC0A-4DB4-07722A064542}"/>
              </a:ext>
            </a:extLst>
          </p:cNvPr>
          <p:cNvSpPr txBox="1"/>
          <p:nvPr/>
        </p:nvSpPr>
        <p:spPr>
          <a:xfrm>
            <a:off x="6284890" y="5894761"/>
            <a:ext cx="5344732" cy="276999"/>
          </a:xfrm>
          <a:prstGeom prst="rect">
            <a:avLst/>
          </a:prstGeom>
          <a:noFill/>
        </p:spPr>
        <p:txBody>
          <a:bodyPr wrap="square" lIns="91440" tIns="45720" rIns="91440" bIns="45720" rtlCol="0" anchor="t">
            <a:spAutoFit/>
          </a:bodyPr>
          <a:lstStyle/>
          <a:p>
            <a:r>
              <a:rPr lang="en-US" sz="1200"/>
              <a:t>Source: </a:t>
            </a:r>
            <a:r>
              <a:rPr lang="en-US" sz="1200" i="1"/>
              <a:t>Project Island </a:t>
            </a:r>
            <a:r>
              <a:rPr lang="en-US" sz="1200"/>
              <a:t>report by </a:t>
            </a:r>
            <a:r>
              <a:rPr lang="en-US" sz="1200" err="1"/>
              <a:t>Jupia</a:t>
            </a:r>
            <a:r>
              <a:rPr lang="en-US" sz="1200"/>
              <a:t> Consulting for PEI Business Economic Council </a:t>
            </a:r>
          </a:p>
        </p:txBody>
      </p:sp>
      <p:graphicFrame>
        <p:nvGraphicFramePr>
          <p:cNvPr id="40" name="TextBox 34">
            <a:extLst>
              <a:ext uri="{FF2B5EF4-FFF2-40B4-BE49-F238E27FC236}">
                <a16:creationId xmlns:a16="http://schemas.microsoft.com/office/drawing/2014/main" id="{8D2880FD-CDBD-E9E1-7576-C9D3B319F421}"/>
              </a:ext>
            </a:extLst>
          </p:cNvPr>
          <p:cNvGraphicFramePr/>
          <p:nvPr>
            <p:extLst>
              <p:ext uri="{D42A27DB-BD31-4B8C-83A1-F6EECF244321}">
                <p14:modId xmlns:p14="http://schemas.microsoft.com/office/powerpoint/2010/main" val="617628090"/>
              </p:ext>
            </p:extLst>
          </p:nvPr>
        </p:nvGraphicFramePr>
        <p:xfrm>
          <a:off x="6242388" y="1376128"/>
          <a:ext cx="5429737"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0377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rgbClr val="4372C4"/>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426720" y="232058"/>
            <a:ext cx="1097280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a:solidFill>
                  <a:srgbClr val="FFFFFF"/>
                </a:solidFill>
                <a:latin typeface="Poppins" pitchFamily="34" charset="0"/>
                <a:ea typeface="Arial Black" pitchFamily="34" charset="-122"/>
                <a:cs typeface="Arial Black" pitchFamily="34" charset="-120"/>
              </a:rPr>
              <a:t>THE PEI BIOSCIENCE CLUSTER TODAY</a:t>
            </a:r>
            <a:endParaRPr lang="en-US" sz="3467"/>
          </a:p>
        </p:txBody>
      </p:sp>
      <p:sp>
        <p:nvSpPr>
          <p:cNvPr id="4" name="Text 2"/>
          <p:cNvSpPr/>
          <p:nvPr/>
        </p:nvSpPr>
        <p:spPr>
          <a:xfrm>
            <a:off x="609600" y="1280160"/>
            <a:ext cx="10972800" cy="48768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00" b="1" dirty="0">
                <a:solidFill>
                  <a:srgbClr val="1E293B"/>
                </a:solidFill>
                <a:latin typeface="Poppins"/>
                <a:ea typeface="Arial" pitchFamily="34" charset="-122"/>
                <a:cs typeface="Arial"/>
              </a:rPr>
              <a:t>8% of PEI's private sector economy #2 industry in the province, organically grown from the ground up.</a:t>
            </a:r>
            <a:endParaRPr lang="en-US" sz="2100" dirty="0">
              <a:latin typeface="Poppins"/>
              <a:cs typeface="Arial"/>
            </a:endParaRPr>
          </a:p>
        </p:txBody>
      </p:sp>
      <p:sp>
        <p:nvSpPr>
          <p:cNvPr id="5" name="Shape 3"/>
          <p:cNvSpPr/>
          <p:nvPr/>
        </p:nvSpPr>
        <p:spPr>
          <a:xfrm>
            <a:off x="609600" y="1950720"/>
            <a:ext cx="3535680" cy="1645920"/>
          </a:xfrm>
          <a:prstGeom prst="rect">
            <a:avLst/>
          </a:prstGeom>
          <a:solidFill>
            <a:srgbClr val="FFFFFF"/>
          </a:solidFill>
          <a:ln/>
          <a:effectLst>
            <a:outerShdw blurRad="50800" dist="127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Shape 4"/>
          <p:cNvSpPr/>
          <p:nvPr/>
        </p:nvSpPr>
        <p:spPr>
          <a:xfrm>
            <a:off x="609600" y="1950720"/>
            <a:ext cx="85344" cy="164592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 name="Text 5"/>
          <p:cNvSpPr/>
          <p:nvPr/>
        </p:nvSpPr>
        <p:spPr>
          <a:xfrm>
            <a:off x="792480" y="2097024"/>
            <a:ext cx="3169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733" b="1">
                <a:solidFill>
                  <a:srgbClr val="0891B2"/>
                </a:solidFill>
                <a:latin typeface="Poppins" pitchFamily="34" charset="0"/>
                <a:ea typeface="Arial Black" pitchFamily="34" charset="-122"/>
                <a:cs typeface="Arial Black" pitchFamily="34" charset="-120"/>
              </a:rPr>
              <a:t>$634M</a:t>
            </a:r>
            <a:endParaRPr lang="en-US" sz="3733"/>
          </a:p>
        </p:txBody>
      </p:sp>
      <p:sp>
        <p:nvSpPr>
          <p:cNvPr id="8" name="Text 6"/>
          <p:cNvSpPr/>
          <p:nvPr/>
        </p:nvSpPr>
        <p:spPr>
          <a:xfrm>
            <a:off x="792480" y="2743200"/>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1E293B"/>
                </a:solidFill>
                <a:latin typeface="Poppins" pitchFamily="34" charset="0"/>
                <a:ea typeface="Arial" pitchFamily="34" charset="-122"/>
                <a:cs typeface="Arial" pitchFamily="34" charset="-120"/>
              </a:rPr>
              <a:t>Private Sector Revenue</a:t>
            </a:r>
            <a:endParaRPr lang="en-US" sz="1467"/>
          </a:p>
        </p:txBody>
      </p:sp>
      <p:sp>
        <p:nvSpPr>
          <p:cNvPr id="9" name="Text 7"/>
          <p:cNvSpPr/>
          <p:nvPr/>
        </p:nvSpPr>
        <p:spPr>
          <a:xfrm>
            <a:off x="792480" y="3072384"/>
            <a:ext cx="3169920" cy="36576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200" b="1">
                <a:solidFill>
                  <a:srgbClr val="64748B"/>
                </a:solidFill>
                <a:latin typeface="Poppins"/>
                <a:ea typeface="Arial" pitchFamily="34" charset="-122"/>
                <a:cs typeface="Arial"/>
              </a:rPr>
              <a:t>Majority international export</a:t>
            </a:r>
            <a:endParaRPr lang="en-US" sz="1200">
              <a:latin typeface="Poppins"/>
              <a:cs typeface="Arial"/>
            </a:endParaRPr>
          </a:p>
        </p:txBody>
      </p:sp>
      <p:sp>
        <p:nvSpPr>
          <p:cNvPr id="10" name="Shape 8"/>
          <p:cNvSpPr/>
          <p:nvPr/>
        </p:nvSpPr>
        <p:spPr>
          <a:xfrm>
            <a:off x="4328160" y="1950720"/>
            <a:ext cx="3535680" cy="1645920"/>
          </a:xfrm>
          <a:prstGeom prst="rect">
            <a:avLst/>
          </a:prstGeom>
          <a:solidFill>
            <a:srgbClr val="FFFFFF"/>
          </a:solidFill>
          <a:ln/>
          <a:effectLst>
            <a:outerShdw blurRad="50800" dist="127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1" name="Shape 9"/>
          <p:cNvSpPr/>
          <p:nvPr/>
        </p:nvSpPr>
        <p:spPr>
          <a:xfrm>
            <a:off x="4328160" y="1950720"/>
            <a:ext cx="85344" cy="1645920"/>
          </a:xfrm>
          <a:prstGeom prst="rect">
            <a:avLst/>
          </a:prstGeom>
          <a:solidFill>
            <a:srgbClr val="D4A01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10"/>
          <p:cNvSpPr/>
          <p:nvPr/>
        </p:nvSpPr>
        <p:spPr>
          <a:xfrm>
            <a:off x="4511040" y="2097024"/>
            <a:ext cx="3169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733" b="1">
                <a:solidFill>
                  <a:srgbClr val="D4A012"/>
                </a:solidFill>
                <a:latin typeface="Poppins" pitchFamily="34" charset="0"/>
                <a:ea typeface="Arial Black" pitchFamily="34" charset="-122"/>
                <a:cs typeface="Arial Black" pitchFamily="34" charset="-120"/>
              </a:rPr>
              <a:t>2,100+</a:t>
            </a:r>
            <a:endParaRPr lang="en-US" sz="3733"/>
          </a:p>
        </p:txBody>
      </p:sp>
      <p:sp>
        <p:nvSpPr>
          <p:cNvPr id="13" name="Text 11"/>
          <p:cNvSpPr/>
          <p:nvPr/>
        </p:nvSpPr>
        <p:spPr>
          <a:xfrm>
            <a:off x="4511040" y="2743200"/>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1E293B"/>
                </a:solidFill>
                <a:latin typeface="Poppins" pitchFamily="34" charset="0"/>
                <a:ea typeface="Arial" pitchFamily="34" charset="-122"/>
                <a:cs typeface="Arial" pitchFamily="34" charset="-120"/>
              </a:rPr>
              <a:t>Direct Employees</a:t>
            </a:r>
            <a:endParaRPr lang="en-US" sz="1467"/>
          </a:p>
        </p:txBody>
      </p:sp>
      <p:sp>
        <p:nvSpPr>
          <p:cNvPr id="14" name="Text 12"/>
          <p:cNvSpPr/>
          <p:nvPr/>
        </p:nvSpPr>
        <p:spPr>
          <a:xfrm>
            <a:off x="4511040" y="3072384"/>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a:solidFill>
                  <a:srgbClr val="64748B"/>
                </a:solidFill>
                <a:latin typeface="Poppins" pitchFamily="34" charset="0"/>
                <a:ea typeface="Arial" pitchFamily="34" charset="-122"/>
                <a:cs typeface="Arial" pitchFamily="34" charset="-120"/>
              </a:rPr>
              <a:t>$79K average salary</a:t>
            </a:r>
            <a:endParaRPr lang="en-US" sz="1200"/>
          </a:p>
        </p:txBody>
      </p:sp>
      <p:sp>
        <p:nvSpPr>
          <p:cNvPr id="15" name="Shape 13"/>
          <p:cNvSpPr/>
          <p:nvPr/>
        </p:nvSpPr>
        <p:spPr>
          <a:xfrm>
            <a:off x="8046720" y="1950720"/>
            <a:ext cx="3535680" cy="1645920"/>
          </a:xfrm>
          <a:prstGeom prst="rect">
            <a:avLst/>
          </a:prstGeom>
          <a:solidFill>
            <a:srgbClr val="FFFFFF"/>
          </a:solidFill>
          <a:ln/>
          <a:effectLst>
            <a:outerShdw blurRad="50800" dist="127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Shape 14"/>
          <p:cNvSpPr/>
          <p:nvPr/>
        </p:nvSpPr>
        <p:spPr>
          <a:xfrm>
            <a:off x="8046720" y="1950720"/>
            <a:ext cx="85344" cy="1645920"/>
          </a:xfrm>
          <a:prstGeom prst="rect">
            <a:avLst/>
          </a:prstGeom>
          <a:solidFill>
            <a:srgbClr val="0A254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7" name="Text 15"/>
          <p:cNvSpPr/>
          <p:nvPr/>
        </p:nvSpPr>
        <p:spPr>
          <a:xfrm>
            <a:off x="8229600" y="2097024"/>
            <a:ext cx="3169920" cy="67056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700" b="1">
                <a:solidFill>
                  <a:srgbClr val="0A2540"/>
                </a:solidFill>
                <a:latin typeface="Poppins"/>
                <a:ea typeface="Arial Black" pitchFamily="34" charset="-122"/>
                <a:cs typeface="Arial Black" pitchFamily="34" charset="-120"/>
              </a:rPr>
              <a:t>$482M</a:t>
            </a:r>
            <a:endParaRPr lang="en-US" sz="3733"/>
          </a:p>
        </p:txBody>
      </p:sp>
      <p:sp>
        <p:nvSpPr>
          <p:cNvPr id="18" name="Text 16"/>
          <p:cNvSpPr/>
          <p:nvPr/>
        </p:nvSpPr>
        <p:spPr>
          <a:xfrm>
            <a:off x="8229600" y="2743200"/>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1E293B"/>
                </a:solidFill>
                <a:latin typeface="Poppins" pitchFamily="34" charset="0"/>
                <a:ea typeface="Arial" pitchFamily="34" charset="-122"/>
                <a:cs typeface="Arial" pitchFamily="34" charset="-120"/>
              </a:rPr>
              <a:t>Exports</a:t>
            </a:r>
            <a:endParaRPr lang="en-US" sz="1467"/>
          </a:p>
        </p:txBody>
      </p:sp>
      <p:sp>
        <p:nvSpPr>
          <p:cNvPr id="19" name="Text 17"/>
          <p:cNvSpPr/>
          <p:nvPr/>
        </p:nvSpPr>
        <p:spPr>
          <a:xfrm>
            <a:off x="8229600" y="3072384"/>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a:solidFill>
                  <a:srgbClr val="64748B"/>
                </a:solidFill>
                <a:latin typeface="Poppins" pitchFamily="34" charset="0"/>
                <a:ea typeface="Arial" pitchFamily="34" charset="-122"/>
                <a:cs typeface="Arial" pitchFamily="34" charset="-120"/>
              </a:rPr>
              <a:t>Global market reach</a:t>
            </a:r>
            <a:endParaRPr lang="en-US" sz="1200"/>
          </a:p>
        </p:txBody>
      </p:sp>
      <p:sp>
        <p:nvSpPr>
          <p:cNvPr id="20" name="Shape 18"/>
          <p:cNvSpPr/>
          <p:nvPr/>
        </p:nvSpPr>
        <p:spPr>
          <a:xfrm>
            <a:off x="609600" y="3779520"/>
            <a:ext cx="3535680" cy="1645920"/>
          </a:xfrm>
          <a:prstGeom prst="rect">
            <a:avLst/>
          </a:prstGeom>
          <a:solidFill>
            <a:srgbClr val="FFFFFF"/>
          </a:solidFill>
          <a:ln/>
          <a:effectLst>
            <a:outerShdw blurRad="50800" dist="127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Shape 19"/>
          <p:cNvSpPr/>
          <p:nvPr/>
        </p:nvSpPr>
        <p:spPr>
          <a:xfrm>
            <a:off x="609600" y="3779520"/>
            <a:ext cx="85344" cy="1645920"/>
          </a:xfrm>
          <a:prstGeom prst="rect">
            <a:avLst/>
          </a:prstGeom>
          <a:solidFill>
            <a:srgbClr val="10B98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2" name="Text 20"/>
          <p:cNvSpPr/>
          <p:nvPr/>
        </p:nvSpPr>
        <p:spPr>
          <a:xfrm>
            <a:off x="792480" y="3925824"/>
            <a:ext cx="3169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733" b="1">
                <a:solidFill>
                  <a:srgbClr val="10B981"/>
                </a:solidFill>
                <a:latin typeface="Poppins" pitchFamily="34" charset="0"/>
                <a:ea typeface="Arial Black" pitchFamily="34" charset="-122"/>
                <a:cs typeface="Arial Black" pitchFamily="34" charset="-120"/>
              </a:rPr>
              <a:t>$99M</a:t>
            </a:r>
            <a:endParaRPr lang="en-US" sz="3733"/>
          </a:p>
        </p:txBody>
      </p:sp>
      <p:sp>
        <p:nvSpPr>
          <p:cNvPr id="23" name="Text 21"/>
          <p:cNvSpPr/>
          <p:nvPr/>
        </p:nvSpPr>
        <p:spPr>
          <a:xfrm>
            <a:off x="792480" y="4572000"/>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1E293B"/>
                </a:solidFill>
                <a:latin typeface="Poppins" pitchFamily="34" charset="0"/>
                <a:ea typeface="Arial" pitchFamily="34" charset="-122"/>
                <a:cs typeface="Arial" pitchFamily="34" charset="-120"/>
              </a:rPr>
              <a:t>Capital Investment</a:t>
            </a:r>
            <a:endParaRPr lang="en-US" sz="1467"/>
          </a:p>
        </p:txBody>
      </p:sp>
      <p:sp>
        <p:nvSpPr>
          <p:cNvPr id="24" name="Text 22"/>
          <p:cNvSpPr/>
          <p:nvPr/>
        </p:nvSpPr>
        <p:spPr>
          <a:xfrm>
            <a:off x="792480" y="4901184"/>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a:solidFill>
                  <a:srgbClr val="64748B"/>
                </a:solidFill>
                <a:latin typeface="Poppins" pitchFamily="34" charset="0"/>
                <a:ea typeface="Arial" pitchFamily="34" charset="-122"/>
                <a:cs typeface="Arial" pitchFamily="34" charset="-120"/>
              </a:rPr>
              <a:t>Continued growth</a:t>
            </a:r>
            <a:endParaRPr lang="en-US" sz="1200"/>
          </a:p>
        </p:txBody>
      </p:sp>
      <p:sp>
        <p:nvSpPr>
          <p:cNvPr id="25" name="Shape 23"/>
          <p:cNvSpPr/>
          <p:nvPr/>
        </p:nvSpPr>
        <p:spPr>
          <a:xfrm>
            <a:off x="4328160" y="3779520"/>
            <a:ext cx="3535680" cy="1645920"/>
          </a:xfrm>
          <a:prstGeom prst="rect">
            <a:avLst/>
          </a:prstGeom>
          <a:solidFill>
            <a:srgbClr val="FFFFFF"/>
          </a:solidFill>
          <a:ln/>
          <a:effectLst>
            <a:outerShdw blurRad="50800" dist="127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6" name="Shape 24"/>
          <p:cNvSpPr/>
          <p:nvPr/>
        </p:nvSpPr>
        <p:spPr>
          <a:xfrm>
            <a:off x="4328160" y="3779520"/>
            <a:ext cx="85344" cy="1645920"/>
          </a:xfrm>
          <a:prstGeom prst="rect">
            <a:avLst/>
          </a:prstGeom>
          <a:solidFill>
            <a:srgbClr val="EA580C"/>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7" name="Text 25"/>
          <p:cNvSpPr/>
          <p:nvPr/>
        </p:nvSpPr>
        <p:spPr>
          <a:xfrm>
            <a:off x="4511040" y="3925824"/>
            <a:ext cx="3169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733" b="1">
                <a:solidFill>
                  <a:srgbClr val="EA580C"/>
                </a:solidFill>
                <a:latin typeface="Poppins" pitchFamily="34" charset="0"/>
                <a:ea typeface="Arial Black" pitchFamily="34" charset="-122"/>
                <a:cs typeface="Arial Black" pitchFamily="34" charset="-120"/>
              </a:rPr>
              <a:t>$106M</a:t>
            </a:r>
            <a:endParaRPr lang="en-US" sz="3733"/>
          </a:p>
        </p:txBody>
      </p:sp>
      <p:sp>
        <p:nvSpPr>
          <p:cNvPr id="28" name="Text 26"/>
          <p:cNvSpPr/>
          <p:nvPr/>
        </p:nvSpPr>
        <p:spPr>
          <a:xfrm>
            <a:off x="4511040" y="4572000"/>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1E293B"/>
                </a:solidFill>
                <a:latin typeface="Poppins" pitchFamily="34" charset="0"/>
                <a:ea typeface="Arial" pitchFamily="34" charset="-122"/>
                <a:cs typeface="Arial" pitchFamily="34" charset="-120"/>
              </a:rPr>
              <a:t>Tax Revenue</a:t>
            </a:r>
            <a:endParaRPr lang="en-US" sz="1467"/>
          </a:p>
        </p:txBody>
      </p:sp>
      <p:sp>
        <p:nvSpPr>
          <p:cNvPr id="29" name="Text 27"/>
          <p:cNvSpPr/>
          <p:nvPr/>
        </p:nvSpPr>
        <p:spPr>
          <a:xfrm>
            <a:off x="4511040" y="4901184"/>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a:solidFill>
                  <a:srgbClr val="64748B"/>
                </a:solidFill>
                <a:latin typeface="Poppins" pitchFamily="34" charset="0"/>
                <a:ea typeface="Arial" pitchFamily="34" charset="-122"/>
                <a:cs typeface="Arial" pitchFamily="34" charset="-120"/>
              </a:rPr>
              <a:t>Provincial + Federal</a:t>
            </a:r>
            <a:endParaRPr lang="en-US" sz="1200"/>
          </a:p>
        </p:txBody>
      </p:sp>
      <p:sp>
        <p:nvSpPr>
          <p:cNvPr id="30" name="Shape 28"/>
          <p:cNvSpPr/>
          <p:nvPr/>
        </p:nvSpPr>
        <p:spPr>
          <a:xfrm>
            <a:off x="8046720" y="3779520"/>
            <a:ext cx="3535680" cy="1645920"/>
          </a:xfrm>
          <a:prstGeom prst="rect">
            <a:avLst/>
          </a:prstGeom>
          <a:solidFill>
            <a:srgbClr val="FFFFFF"/>
          </a:solidFill>
          <a:ln/>
          <a:effectLst>
            <a:outerShdw blurRad="50800" dist="127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1" name="Shape 29"/>
          <p:cNvSpPr/>
          <p:nvPr/>
        </p:nvSpPr>
        <p:spPr>
          <a:xfrm>
            <a:off x="8046720" y="3779520"/>
            <a:ext cx="85344" cy="1645920"/>
          </a:xfrm>
          <a:prstGeom prst="rect">
            <a:avLst/>
          </a:prstGeom>
          <a:solidFill>
            <a:srgbClr val="06B6D4"/>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2" name="Text 30"/>
          <p:cNvSpPr/>
          <p:nvPr/>
        </p:nvSpPr>
        <p:spPr>
          <a:xfrm>
            <a:off x="8229600" y="3925824"/>
            <a:ext cx="3169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733" b="1" dirty="0">
                <a:solidFill>
                  <a:srgbClr val="06B6D4"/>
                </a:solidFill>
                <a:latin typeface="Poppins" pitchFamily="34" charset="0"/>
                <a:ea typeface="Arial Black" pitchFamily="34" charset="-122"/>
                <a:cs typeface="Arial Black" pitchFamily="34" charset="-120"/>
              </a:rPr>
              <a:t>40+</a:t>
            </a:r>
            <a:endParaRPr lang="en-US" sz="3733" dirty="0"/>
          </a:p>
        </p:txBody>
      </p:sp>
      <p:sp>
        <p:nvSpPr>
          <p:cNvPr id="33" name="Text 31"/>
          <p:cNvSpPr/>
          <p:nvPr/>
        </p:nvSpPr>
        <p:spPr>
          <a:xfrm>
            <a:off x="8229600" y="4572000"/>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1E293B"/>
                </a:solidFill>
                <a:latin typeface="Poppins" pitchFamily="34" charset="0"/>
                <a:ea typeface="Arial" pitchFamily="34" charset="-122"/>
                <a:cs typeface="Arial" pitchFamily="34" charset="-120"/>
              </a:rPr>
              <a:t>Companies</a:t>
            </a:r>
            <a:endParaRPr lang="en-US" sz="1467"/>
          </a:p>
        </p:txBody>
      </p:sp>
      <p:sp>
        <p:nvSpPr>
          <p:cNvPr id="34" name="Text 32"/>
          <p:cNvSpPr/>
          <p:nvPr/>
        </p:nvSpPr>
        <p:spPr>
          <a:xfrm>
            <a:off x="8229600" y="4901184"/>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a:solidFill>
                  <a:srgbClr val="64748B"/>
                </a:solidFill>
                <a:latin typeface="Poppins" pitchFamily="34" charset="0"/>
                <a:ea typeface="Arial" pitchFamily="34" charset="-122"/>
                <a:cs typeface="Arial" pitchFamily="34" charset="-120"/>
              </a:rPr>
              <a:t>Integrated cluster</a:t>
            </a:r>
            <a:endParaRPr lang="en-US" sz="1200"/>
          </a:p>
        </p:txBody>
      </p:sp>
      <p:sp>
        <p:nvSpPr>
          <p:cNvPr id="35" name="Shape 33"/>
          <p:cNvSpPr/>
          <p:nvPr/>
        </p:nvSpPr>
        <p:spPr>
          <a:xfrm>
            <a:off x="609600" y="5547360"/>
            <a:ext cx="11216640" cy="1036320"/>
          </a:xfrm>
          <a:prstGeom prst="rect">
            <a:avLst/>
          </a:prstGeom>
          <a:solidFill>
            <a:srgbClr val="0A2540">
              <a:alpha val="75642"/>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6" name="Text 34"/>
          <p:cNvSpPr/>
          <p:nvPr/>
        </p:nvSpPr>
        <p:spPr>
          <a:xfrm>
            <a:off x="884176" y="5669280"/>
            <a:ext cx="1113672" cy="8534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800" b="1">
                <a:solidFill>
                  <a:srgbClr val="F5C518"/>
                </a:solidFill>
                <a:latin typeface="Poppins" pitchFamily="34" charset="0"/>
                <a:ea typeface="Arial Black" pitchFamily="34" charset="-122"/>
                <a:cs typeface="Arial Black" pitchFamily="34" charset="-120"/>
              </a:rPr>
              <a:t>#1</a:t>
            </a:r>
            <a:endParaRPr lang="en-US" sz="4800"/>
          </a:p>
        </p:txBody>
      </p:sp>
      <p:sp>
        <p:nvSpPr>
          <p:cNvPr id="37" name="Text 35"/>
          <p:cNvSpPr/>
          <p:nvPr/>
        </p:nvSpPr>
        <p:spPr>
          <a:xfrm>
            <a:off x="1706880" y="5791200"/>
            <a:ext cx="487680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a:solidFill>
                  <a:srgbClr val="FFFFFF"/>
                </a:solidFill>
                <a:latin typeface="Poppins" pitchFamily="34" charset="0"/>
                <a:ea typeface="Arial" pitchFamily="34" charset="-122"/>
                <a:cs typeface="Arial" pitchFamily="34" charset="-120"/>
              </a:rPr>
              <a:t>in Canada for pharma R&amp;D spending per capita ($61.61 vs $23.93 in Alberta)</a:t>
            </a:r>
            <a:endParaRPr lang="en-US" sz="1600"/>
          </a:p>
        </p:txBody>
      </p:sp>
      <p:sp>
        <p:nvSpPr>
          <p:cNvPr id="38" name="Text 36"/>
          <p:cNvSpPr/>
          <p:nvPr/>
        </p:nvSpPr>
        <p:spPr>
          <a:xfrm>
            <a:off x="6678451" y="5692844"/>
            <a:ext cx="1381896" cy="8534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800" b="1">
                <a:solidFill>
                  <a:srgbClr val="F5C518"/>
                </a:solidFill>
                <a:latin typeface="Poppins" pitchFamily="34" charset="0"/>
                <a:ea typeface="Arial Black" pitchFamily="34" charset="-122"/>
                <a:cs typeface="Arial Black" pitchFamily="34" charset="-120"/>
              </a:rPr>
              <a:t>#2</a:t>
            </a:r>
            <a:endParaRPr lang="en-US" sz="4800"/>
          </a:p>
        </p:txBody>
      </p:sp>
      <p:sp>
        <p:nvSpPr>
          <p:cNvPr id="39" name="Text 37"/>
          <p:cNvSpPr/>
          <p:nvPr/>
        </p:nvSpPr>
        <p:spPr>
          <a:xfrm>
            <a:off x="7680960" y="5791200"/>
            <a:ext cx="402336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a:solidFill>
                  <a:srgbClr val="FFFFFF"/>
                </a:solidFill>
                <a:latin typeface="Poppins" pitchFamily="34" charset="0"/>
                <a:ea typeface="Arial" pitchFamily="34" charset="-122"/>
                <a:cs typeface="Arial" pitchFamily="34" charset="-120"/>
              </a:rPr>
              <a:t>in pharmaceutical manufacturing GDP share among all provinces</a:t>
            </a:r>
            <a:endParaRPr lang="en-US" sz="1600"/>
          </a:p>
        </p:txBody>
      </p:sp>
    </p:spTree>
    <p:extLst>
      <p:ext uri="{BB962C8B-B14F-4D97-AF65-F5344CB8AC3E}">
        <p14:creationId xmlns:p14="http://schemas.microsoft.com/office/powerpoint/2010/main" val="375807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375EC-7BAE-3C24-37B4-67E78BC41A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76C402-2588-F7A8-59CC-4C5165320363}"/>
              </a:ext>
            </a:extLst>
          </p:cNvPr>
          <p:cNvSpPr/>
          <p:nvPr/>
        </p:nvSpPr>
        <p:spPr>
          <a:xfrm>
            <a:off x="707154" y="3887966"/>
            <a:ext cx="1618473" cy="393334"/>
          </a:xfrm>
          <a:custGeom>
            <a:avLst/>
            <a:gdLst/>
            <a:ahLst/>
            <a:cxnLst/>
            <a:rect l="l" t="t" r="r" b="b"/>
            <a:pathLst>
              <a:path w="2427709" h="590001">
                <a:moveTo>
                  <a:pt x="0" y="0"/>
                </a:moveTo>
                <a:lnTo>
                  <a:pt x="2427710" y="0"/>
                </a:lnTo>
                <a:lnTo>
                  <a:pt x="2427710" y="590001"/>
                </a:lnTo>
                <a:lnTo>
                  <a:pt x="0" y="590001"/>
                </a:lnTo>
                <a:lnTo>
                  <a:pt x="0" y="0"/>
                </a:lnTo>
                <a:close/>
              </a:path>
            </a:pathLst>
          </a:custGeom>
          <a:blipFill>
            <a:blip r:embed="rId3"/>
            <a:stretch>
              <a:fillRect/>
            </a:stretch>
          </a:blipFill>
        </p:spPr>
        <p:txBody>
          <a:bodyPr/>
          <a:lstStyle/>
          <a:p>
            <a:endParaRPr lang="en-US" sz="1200"/>
          </a:p>
        </p:txBody>
      </p:sp>
      <p:sp>
        <p:nvSpPr>
          <p:cNvPr id="3" name="Freeform 3">
            <a:extLst>
              <a:ext uri="{FF2B5EF4-FFF2-40B4-BE49-F238E27FC236}">
                <a16:creationId xmlns:a16="http://schemas.microsoft.com/office/drawing/2014/main" id="{C692DB42-CF51-8F27-7321-C3BB41CB4D14}"/>
              </a:ext>
            </a:extLst>
          </p:cNvPr>
          <p:cNvSpPr/>
          <p:nvPr/>
        </p:nvSpPr>
        <p:spPr>
          <a:xfrm>
            <a:off x="10663038" y="4500856"/>
            <a:ext cx="758955" cy="758955"/>
          </a:xfrm>
          <a:custGeom>
            <a:avLst/>
            <a:gdLst/>
            <a:ahLst/>
            <a:cxnLst/>
            <a:rect l="l" t="t" r="r" b="b"/>
            <a:pathLst>
              <a:path w="1138433" h="1138433">
                <a:moveTo>
                  <a:pt x="0" y="0"/>
                </a:moveTo>
                <a:lnTo>
                  <a:pt x="1138434" y="0"/>
                </a:lnTo>
                <a:lnTo>
                  <a:pt x="1138434" y="1138434"/>
                </a:lnTo>
                <a:lnTo>
                  <a:pt x="0" y="1138434"/>
                </a:lnTo>
                <a:lnTo>
                  <a:pt x="0" y="0"/>
                </a:lnTo>
                <a:close/>
              </a:path>
            </a:pathLst>
          </a:custGeom>
          <a:blipFill>
            <a:blip r:embed="rId4"/>
            <a:stretch>
              <a:fillRect/>
            </a:stretch>
          </a:blipFill>
        </p:spPr>
        <p:txBody>
          <a:bodyPr/>
          <a:lstStyle/>
          <a:p>
            <a:endParaRPr lang="en-US" sz="1200"/>
          </a:p>
        </p:txBody>
      </p:sp>
      <p:sp>
        <p:nvSpPr>
          <p:cNvPr id="4" name="Freeform 4">
            <a:extLst>
              <a:ext uri="{FF2B5EF4-FFF2-40B4-BE49-F238E27FC236}">
                <a16:creationId xmlns:a16="http://schemas.microsoft.com/office/drawing/2014/main" id="{C4A5B5B3-4F8B-98D0-0AE7-7AAF57B90DA4}"/>
              </a:ext>
            </a:extLst>
          </p:cNvPr>
          <p:cNvSpPr/>
          <p:nvPr/>
        </p:nvSpPr>
        <p:spPr>
          <a:xfrm>
            <a:off x="9132369" y="2655383"/>
            <a:ext cx="1035799" cy="1035799"/>
          </a:xfrm>
          <a:custGeom>
            <a:avLst/>
            <a:gdLst/>
            <a:ahLst/>
            <a:cxnLst/>
            <a:rect l="l" t="t" r="r" b="b"/>
            <a:pathLst>
              <a:path w="1553698" h="1553698">
                <a:moveTo>
                  <a:pt x="0" y="0"/>
                </a:moveTo>
                <a:lnTo>
                  <a:pt x="1553698" y="0"/>
                </a:lnTo>
                <a:lnTo>
                  <a:pt x="1553698" y="1553698"/>
                </a:lnTo>
                <a:lnTo>
                  <a:pt x="0" y="1553698"/>
                </a:lnTo>
                <a:lnTo>
                  <a:pt x="0" y="0"/>
                </a:lnTo>
                <a:close/>
              </a:path>
            </a:pathLst>
          </a:custGeom>
          <a:blipFill>
            <a:blip r:embed="rId5"/>
            <a:stretch>
              <a:fillRect/>
            </a:stretch>
          </a:blipFill>
        </p:spPr>
        <p:txBody>
          <a:bodyPr/>
          <a:lstStyle/>
          <a:p>
            <a:endParaRPr lang="en-US" sz="1200"/>
          </a:p>
        </p:txBody>
      </p:sp>
      <p:sp>
        <p:nvSpPr>
          <p:cNvPr id="5" name="Freeform 5">
            <a:extLst>
              <a:ext uri="{FF2B5EF4-FFF2-40B4-BE49-F238E27FC236}">
                <a16:creationId xmlns:a16="http://schemas.microsoft.com/office/drawing/2014/main" id="{25E8AED1-9C79-71D0-3853-7886AAD418A7}"/>
              </a:ext>
            </a:extLst>
          </p:cNvPr>
          <p:cNvSpPr/>
          <p:nvPr/>
        </p:nvSpPr>
        <p:spPr>
          <a:xfrm>
            <a:off x="3866570" y="2768435"/>
            <a:ext cx="4515642" cy="1067126"/>
          </a:xfrm>
          <a:custGeom>
            <a:avLst/>
            <a:gdLst/>
            <a:ahLst/>
            <a:cxnLst/>
            <a:rect l="l" t="t" r="r" b="b"/>
            <a:pathLst>
              <a:path w="5668001" h="1288182">
                <a:moveTo>
                  <a:pt x="0" y="0"/>
                </a:moveTo>
                <a:lnTo>
                  <a:pt x="5668001" y="0"/>
                </a:lnTo>
                <a:lnTo>
                  <a:pt x="5668001" y="1288182"/>
                </a:lnTo>
                <a:lnTo>
                  <a:pt x="0" y="1288182"/>
                </a:lnTo>
                <a:lnTo>
                  <a:pt x="0" y="0"/>
                </a:lnTo>
                <a:close/>
              </a:path>
            </a:pathLst>
          </a:custGeom>
          <a:blipFill>
            <a:blip r:embed="rId6"/>
            <a:stretch>
              <a:fillRect/>
            </a:stretch>
          </a:blipFill>
        </p:spPr>
        <p:txBody>
          <a:bodyPr/>
          <a:lstStyle/>
          <a:p>
            <a:endParaRPr lang="en-US" sz="1200"/>
          </a:p>
        </p:txBody>
      </p:sp>
      <p:sp>
        <p:nvSpPr>
          <p:cNvPr id="6" name="Freeform 6">
            <a:extLst>
              <a:ext uri="{FF2B5EF4-FFF2-40B4-BE49-F238E27FC236}">
                <a16:creationId xmlns:a16="http://schemas.microsoft.com/office/drawing/2014/main" id="{69E615DA-15DE-693B-B021-3715AE0B8B64}"/>
              </a:ext>
            </a:extLst>
          </p:cNvPr>
          <p:cNvSpPr/>
          <p:nvPr/>
        </p:nvSpPr>
        <p:spPr>
          <a:xfrm>
            <a:off x="8568199" y="4821532"/>
            <a:ext cx="1529162" cy="328770"/>
          </a:xfrm>
          <a:custGeom>
            <a:avLst/>
            <a:gdLst/>
            <a:ahLst/>
            <a:cxnLst/>
            <a:rect l="l" t="t" r="r" b="b"/>
            <a:pathLst>
              <a:path w="2293743" h="493155">
                <a:moveTo>
                  <a:pt x="0" y="0"/>
                </a:moveTo>
                <a:lnTo>
                  <a:pt x="2293743" y="0"/>
                </a:lnTo>
                <a:lnTo>
                  <a:pt x="2293743" y="493154"/>
                </a:lnTo>
                <a:lnTo>
                  <a:pt x="0" y="493154"/>
                </a:lnTo>
                <a:lnTo>
                  <a:pt x="0" y="0"/>
                </a:lnTo>
                <a:close/>
              </a:path>
            </a:pathLst>
          </a:custGeom>
          <a:blipFill>
            <a:blip r:embed="rId7"/>
            <a:stretch>
              <a:fillRect/>
            </a:stretch>
          </a:blipFill>
        </p:spPr>
        <p:txBody>
          <a:bodyPr/>
          <a:lstStyle/>
          <a:p>
            <a:endParaRPr lang="en-US" sz="1200"/>
          </a:p>
        </p:txBody>
      </p:sp>
      <p:sp>
        <p:nvSpPr>
          <p:cNvPr id="7" name="Freeform 7">
            <a:extLst>
              <a:ext uri="{FF2B5EF4-FFF2-40B4-BE49-F238E27FC236}">
                <a16:creationId xmlns:a16="http://schemas.microsoft.com/office/drawing/2014/main" id="{77B78135-D101-EFE7-4B6F-803A566924C6}"/>
              </a:ext>
            </a:extLst>
          </p:cNvPr>
          <p:cNvSpPr/>
          <p:nvPr/>
        </p:nvSpPr>
        <p:spPr>
          <a:xfrm>
            <a:off x="3565210" y="5328536"/>
            <a:ext cx="1593194" cy="537581"/>
          </a:xfrm>
          <a:custGeom>
            <a:avLst/>
            <a:gdLst/>
            <a:ahLst/>
            <a:cxnLst/>
            <a:rect l="l" t="t" r="r" b="b"/>
            <a:pathLst>
              <a:path w="2389791" h="806371">
                <a:moveTo>
                  <a:pt x="0" y="0"/>
                </a:moveTo>
                <a:lnTo>
                  <a:pt x="2389791" y="0"/>
                </a:lnTo>
                <a:lnTo>
                  <a:pt x="2389791" y="806371"/>
                </a:lnTo>
                <a:lnTo>
                  <a:pt x="0" y="806371"/>
                </a:lnTo>
                <a:lnTo>
                  <a:pt x="0" y="0"/>
                </a:lnTo>
                <a:close/>
              </a:path>
            </a:pathLst>
          </a:custGeom>
          <a:blipFill>
            <a:blip r:embed="rId8"/>
            <a:stretch>
              <a:fillRect l="-18404" t="-65397" r="-24728" b="-73565"/>
            </a:stretch>
          </a:blipFill>
        </p:spPr>
        <p:txBody>
          <a:bodyPr/>
          <a:lstStyle/>
          <a:p>
            <a:endParaRPr lang="en-US" sz="1200"/>
          </a:p>
        </p:txBody>
      </p:sp>
      <p:sp>
        <p:nvSpPr>
          <p:cNvPr id="8" name="Freeform 8">
            <a:extLst>
              <a:ext uri="{FF2B5EF4-FFF2-40B4-BE49-F238E27FC236}">
                <a16:creationId xmlns:a16="http://schemas.microsoft.com/office/drawing/2014/main" id="{040FA6DF-4B3C-B4F9-48D6-15002ECC3119}"/>
              </a:ext>
            </a:extLst>
          </p:cNvPr>
          <p:cNvSpPr/>
          <p:nvPr/>
        </p:nvSpPr>
        <p:spPr>
          <a:xfrm>
            <a:off x="2284659" y="4376044"/>
            <a:ext cx="1181087" cy="787391"/>
          </a:xfrm>
          <a:custGeom>
            <a:avLst/>
            <a:gdLst/>
            <a:ahLst/>
            <a:cxnLst/>
            <a:rect l="l" t="t" r="r" b="b"/>
            <a:pathLst>
              <a:path w="1771631" h="1181087">
                <a:moveTo>
                  <a:pt x="0" y="0"/>
                </a:moveTo>
                <a:lnTo>
                  <a:pt x="1771631" y="0"/>
                </a:lnTo>
                <a:lnTo>
                  <a:pt x="1771631" y="1181088"/>
                </a:lnTo>
                <a:lnTo>
                  <a:pt x="0" y="1181088"/>
                </a:lnTo>
                <a:lnTo>
                  <a:pt x="0" y="0"/>
                </a:lnTo>
                <a:close/>
              </a:path>
            </a:pathLst>
          </a:custGeom>
          <a:blipFill>
            <a:blip r:embed="rId9"/>
            <a:stretch>
              <a:fillRect/>
            </a:stretch>
          </a:blipFill>
        </p:spPr>
        <p:txBody>
          <a:bodyPr/>
          <a:lstStyle/>
          <a:p>
            <a:endParaRPr lang="en-US" sz="1200"/>
          </a:p>
        </p:txBody>
      </p:sp>
      <p:sp>
        <p:nvSpPr>
          <p:cNvPr id="9" name="Freeform 9">
            <a:extLst>
              <a:ext uri="{FF2B5EF4-FFF2-40B4-BE49-F238E27FC236}">
                <a16:creationId xmlns:a16="http://schemas.microsoft.com/office/drawing/2014/main" id="{D252EA43-3E73-E58E-8CE4-9F60D2BC124A}"/>
              </a:ext>
            </a:extLst>
          </p:cNvPr>
          <p:cNvSpPr/>
          <p:nvPr/>
        </p:nvSpPr>
        <p:spPr>
          <a:xfrm>
            <a:off x="2632387" y="3778847"/>
            <a:ext cx="1462039" cy="611572"/>
          </a:xfrm>
          <a:custGeom>
            <a:avLst/>
            <a:gdLst/>
            <a:ahLst/>
            <a:cxnLst/>
            <a:rect l="l" t="t" r="r" b="b"/>
            <a:pathLst>
              <a:path w="2193059" h="917358">
                <a:moveTo>
                  <a:pt x="0" y="0"/>
                </a:moveTo>
                <a:lnTo>
                  <a:pt x="2193059" y="0"/>
                </a:lnTo>
                <a:lnTo>
                  <a:pt x="2193059" y="917358"/>
                </a:lnTo>
                <a:lnTo>
                  <a:pt x="0" y="917358"/>
                </a:lnTo>
                <a:lnTo>
                  <a:pt x="0" y="0"/>
                </a:lnTo>
                <a:close/>
              </a:path>
            </a:pathLst>
          </a:custGeom>
          <a:blipFill>
            <a:blip r:embed="rId10"/>
            <a:stretch>
              <a:fillRect l="-9803" t="-22180" r="-6185" b="-15941"/>
            </a:stretch>
          </a:blipFill>
        </p:spPr>
        <p:txBody>
          <a:bodyPr/>
          <a:lstStyle/>
          <a:p>
            <a:endParaRPr lang="en-US" sz="1200"/>
          </a:p>
        </p:txBody>
      </p:sp>
      <p:sp>
        <p:nvSpPr>
          <p:cNvPr id="10" name="Freeform 10">
            <a:extLst>
              <a:ext uri="{FF2B5EF4-FFF2-40B4-BE49-F238E27FC236}">
                <a16:creationId xmlns:a16="http://schemas.microsoft.com/office/drawing/2014/main" id="{1F51B0E8-BC19-0020-433D-913DB192DE61}"/>
              </a:ext>
            </a:extLst>
          </p:cNvPr>
          <p:cNvSpPr/>
          <p:nvPr/>
        </p:nvSpPr>
        <p:spPr>
          <a:xfrm>
            <a:off x="7494373" y="1857373"/>
            <a:ext cx="987871" cy="708303"/>
          </a:xfrm>
          <a:custGeom>
            <a:avLst/>
            <a:gdLst/>
            <a:ahLst/>
            <a:cxnLst/>
            <a:rect l="l" t="t" r="r" b="b"/>
            <a:pathLst>
              <a:path w="1481806" h="1062455">
                <a:moveTo>
                  <a:pt x="0" y="0"/>
                </a:moveTo>
                <a:lnTo>
                  <a:pt x="1481805" y="0"/>
                </a:lnTo>
                <a:lnTo>
                  <a:pt x="1481805" y="1062455"/>
                </a:lnTo>
                <a:lnTo>
                  <a:pt x="0" y="1062455"/>
                </a:lnTo>
                <a:lnTo>
                  <a:pt x="0" y="0"/>
                </a:lnTo>
                <a:close/>
              </a:path>
            </a:pathLst>
          </a:custGeom>
          <a:blipFill>
            <a:blip r:embed="rId11"/>
            <a:stretch>
              <a:fillRect/>
            </a:stretch>
          </a:blipFill>
        </p:spPr>
        <p:txBody>
          <a:bodyPr/>
          <a:lstStyle/>
          <a:p>
            <a:endParaRPr lang="en-US" sz="1200"/>
          </a:p>
        </p:txBody>
      </p:sp>
      <p:sp>
        <p:nvSpPr>
          <p:cNvPr id="11" name="Freeform 11">
            <a:extLst>
              <a:ext uri="{FF2B5EF4-FFF2-40B4-BE49-F238E27FC236}">
                <a16:creationId xmlns:a16="http://schemas.microsoft.com/office/drawing/2014/main" id="{D755AEFD-3FF4-DDEC-58E3-817487C37625}"/>
              </a:ext>
            </a:extLst>
          </p:cNvPr>
          <p:cNvSpPr/>
          <p:nvPr/>
        </p:nvSpPr>
        <p:spPr>
          <a:xfrm>
            <a:off x="733409" y="4735669"/>
            <a:ext cx="1035799" cy="374182"/>
          </a:xfrm>
          <a:custGeom>
            <a:avLst/>
            <a:gdLst/>
            <a:ahLst/>
            <a:cxnLst/>
            <a:rect l="l" t="t" r="r" b="b"/>
            <a:pathLst>
              <a:path w="1553698" h="561273">
                <a:moveTo>
                  <a:pt x="0" y="0"/>
                </a:moveTo>
                <a:lnTo>
                  <a:pt x="1553698" y="0"/>
                </a:lnTo>
                <a:lnTo>
                  <a:pt x="1553698" y="561273"/>
                </a:lnTo>
                <a:lnTo>
                  <a:pt x="0" y="561273"/>
                </a:lnTo>
                <a:lnTo>
                  <a:pt x="0" y="0"/>
                </a:lnTo>
                <a:close/>
              </a:path>
            </a:pathLst>
          </a:custGeom>
          <a:blipFill>
            <a:blip r:embed="rId12"/>
            <a:stretch>
              <a:fillRect/>
            </a:stretch>
          </a:blipFill>
        </p:spPr>
        <p:txBody>
          <a:bodyPr/>
          <a:lstStyle/>
          <a:p>
            <a:endParaRPr lang="en-US" sz="1200"/>
          </a:p>
        </p:txBody>
      </p:sp>
      <p:sp>
        <p:nvSpPr>
          <p:cNvPr id="12" name="Freeform 12">
            <a:extLst>
              <a:ext uri="{FF2B5EF4-FFF2-40B4-BE49-F238E27FC236}">
                <a16:creationId xmlns:a16="http://schemas.microsoft.com/office/drawing/2014/main" id="{C1055D76-1180-9B64-DFB3-F722DA8DB747}"/>
              </a:ext>
            </a:extLst>
          </p:cNvPr>
          <p:cNvSpPr/>
          <p:nvPr/>
        </p:nvSpPr>
        <p:spPr>
          <a:xfrm>
            <a:off x="2301816" y="2030905"/>
            <a:ext cx="1474641" cy="491547"/>
          </a:xfrm>
          <a:custGeom>
            <a:avLst/>
            <a:gdLst/>
            <a:ahLst/>
            <a:cxnLst/>
            <a:rect l="l" t="t" r="r" b="b"/>
            <a:pathLst>
              <a:path w="2211962" h="737321">
                <a:moveTo>
                  <a:pt x="0" y="0"/>
                </a:moveTo>
                <a:lnTo>
                  <a:pt x="2211962" y="0"/>
                </a:lnTo>
                <a:lnTo>
                  <a:pt x="2211962" y="737321"/>
                </a:lnTo>
                <a:lnTo>
                  <a:pt x="0" y="737321"/>
                </a:lnTo>
                <a:lnTo>
                  <a:pt x="0" y="0"/>
                </a:lnTo>
                <a:close/>
              </a:path>
            </a:pathLst>
          </a:custGeom>
          <a:blipFill>
            <a:blip r:embed="rId13"/>
            <a:stretch>
              <a:fillRect/>
            </a:stretch>
          </a:blipFill>
        </p:spPr>
        <p:txBody>
          <a:bodyPr/>
          <a:lstStyle/>
          <a:p>
            <a:endParaRPr lang="en-US" sz="1200"/>
          </a:p>
        </p:txBody>
      </p:sp>
      <p:sp>
        <p:nvSpPr>
          <p:cNvPr id="13" name="Freeform 13">
            <a:extLst>
              <a:ext uri="{FF2B5EF4-FFF2-40B4-BE49-F238E27FC236}">
                <a16:creationId xmlns:a16="http://schemas.microsoft.com/office/drawing/2014/main" id="{55CC5D86-197C-FF4B-CA8D-D46B76A501CD}"/>
              </a:ext>
            </a:extLst>
          </p:cNvPr>
          <p:cNvSpPr/>
          <p:nvPr/>
        </p:nvSpPr>
        <p:spPr>
          <a:xfrm>
            <a:off x="8590122" y="3815843"/>
            <a:ext cx="1485316" cy="537581"/>
          </a:xfrm>
          <a:custGeom>
            <a:avLst/>
            <a:gdLst/>
            <a:ahLst/>
            <a:cxnLst/>
            <a:rect l="l" t="t" r="r" b="b"/>
            <a:pathLst>
              <a:path w="2227974" h="806371">
                <a:moveTo>
                  <a:pt x="0" y="0"/>
                </a:moveTo>
                <a:lnTo>
                  <a:pt x="2227974" y="0"/>
                </a:lnTo>
                <a:lnTo>
                  <a:pt x="2227974" y="806371"/>
                </a:lnTo>
                <a:lnTo>
                  <a:pt x="0" y="806371"/>
                </a:lnTo>
                <a:lnTo>
                  <a:pt x="0" y="0"/>
                </a:lnTo>
                <a:close/>
              </a:path>
            </a:pathLst>
          </a:custGeom>
          <a:blipFill>
            <a:blip r:embed="rId14"/>
            <a:stretch>
              <a:fillRect/>
            </a:stretch>
          </a:blipFill>
        </p:spPr>
        <p:txBody>
          <a:bodyPr/>
          <a:lstStyle/>
          <a:p>
            <a:endParaRPr lang="en-US" sz="1200"/>
          </a:p>
        </p:txBody>
      </p:sp>
      <p:sp>
        <p:nvSpPr>
          <p:cNvPr id="14" name="Freeform 14">
            <a:extLst>
              <a:ext uri="{FF2B5EF4-FFF2-40B4-BE49-F238E27FC236}">
                <a16:creationId xmlns:a16="http://schemas.microsoft.com/office/drawing/2014/main" id="{095D6A71-F182-ECD0-4F62-7FD354D6FF96}"/>
              </a:ext>
            </a:extLst>
          </p:cNvPr>
          <p:cNvSpPr/>
          <p:nvPr/>
        </p:nvSpPr>
        <p:spPr>
          <a:xfrm>
            <a:off x="4131651" y="1890513"/>
            <a:ext cx="1390849" cy="665079"/>
          </a:xfrm>
          <a:custGeom>
            <a:avLst/>
            <a:gdLst/>
            <a:ahLst/>
            <a:cxnLst/>
            <a:rect l="l" t="t" r="r" b="b"/>
            <a:pathLst>
              <a:path w="2086274" h="997618">
                <a:moveTo>
                  <a:pt x="0" y="0"/>
                </a:moveTo>
                <a:lnTo>
                  <a:pt x="2086274" y="0"/>
                </a:lnTo>
                <a:lnTo>
                  <a:pt x="2086274" y="997619"/>
                </a:lnTo>
                <a:lnTo>
                  <a:pt x="0" y="997619"/>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15" name="Freeform 15">
            <a:extLst>
              <a:ext uri="{FF2B5EF4-FFF2-40B4-BE49-F238E27FC236}">
                <a16:creationId xmlns:a16="http://schemas.microsoft.com/office/drawing/2014/main" id="{96FF9104-C421-BC29-438E-B3989F58619C}"/>
              </a:ext>
            </a:extLst>
          </p:cNvPr>
          <p:cNvSpPr/>
          <p:nvPr/>
        </p:nvSpPr>
        <p:spPr>
          <a:xfrm>
            <a:off x="603633" y="2672206"/>
            <a:ext cx="1232820" cy="833591"/>
          </a:xfrm>
          <a:custGeom>
            <a:avLst/>
            <a:gdLst/>
            <a:ahLst/>
            <a:cxnLst/>
            <a:rect l="l" t="t" r="r" b="b"/>
            <a:pathLst>
              <a:path w="1849230" h="1250386">
                <a:moveTo>
                  <a:pt x="0" y="0"/>
                </a:moveTo>
                <a:lnTo>
                  <a:pt x="1849230" y="0"/>
                </a:lnTo>
                <a:lnTo>
                  <a:pt x="1849230" y="1250386"/>
                </a:lnTo>
                <a:lnTo>
                  <a:pt x="0" y="1250386"/>
                </a:lnTo>
                <a:lnTo>
                  <a:pt x="0" y="0"/>
                </a:lnTo>
                <a:close/>
              </a:path>
            </a:pathLst>
          </a:custGeom>
          <a:blipFill>
            <a:blip r:embed="rId16"/>
            <a:stretch>
              <a:fillRect/>
            </a:stretch>
          </a:blipFill>
        </p:spPr>
        <p:txBody>
          <a:bodyPr/>
          <a:lstStyle/>
          <a:p>
            <a:endParaRPr lang="en-US" sz="1200"/>
          </a:p>
        </p:txBody>
      </p:sp>
      <p:sp>
        <p:nvSpPr>
          <p:cNvPr id="16" name="Freeform 16">
            <a:extLst>
              <a:ext uri="{FF2B5EF4-FFF2-40B4-BE49-F238E27FC236}">
                <a16:creationId xmlns:a16="http://schemas.microsoft.com/office/drawing/2014/main" id="{5B92F621-B2B7-F982-DB68-0F469D690DB8}"/>
              </a:ext>
            </a:extLst>
          </p:cNvPr>
          <p:cNvSpPr/>
          <p:nvPr/>
        </p:nvSpPr>
        <p:spPr>
          <a:xfrm>
            <a:off x="2065263" y="2773039"/>
            <a:ext cx="964669" cy="732759"/>
          </a:xfrm>
          <a:custGeom>
            <a:avLst/>
            <a:gdLst/>
            <a:ahLst/>
            <a:cxnLst/>
            <a:rect l="l" t="t" r="r" b="b"/>
            <a:pathLst>
              <a:path w="1447003" h="1099139">
                <a:moveTo>
                  <a:pt x="0" y="0"/>
                </a:moveTo>
                <a:lnTo>
                  <a:pt x="1447003" y="0"/>
                </a:lnTo>
                <a:lnTo>
                  <a:pt x="1447003" y="1099138"/>
                </a:lnTo>
                <a:lnTo>
                  <a:pt x="0" y="1099138"/>
                </a:lnTo>
                <a:lnTo>
                  <a:pt x="0" y="0"/>
                </a:lnTo>
                <a:close/>
              </a:path>
            </a:pathLst>
          </a:custGeom>
          <a:blipFill>
            <a:blip r:embed="rId17"/>
            <a:stretch>
              <a:fillRect/>
            </a:stretch>
          </a:blipFill>
        </p:spPr>
        <p:txBody>
          <a:bodyPr/>
          <a:lstStyle/>
          <a:p>
            <a:endParaRPr lang="en-US" sz="1200"/>
          </a:p>
        </p:txBody>
      </p:sp>
      <p:sp>
        <p:nvSpPr>
          <p:cNvPr id="17" name="Freeform 17">
            <a:extLst>
              <a:ext uri="{FF2B5EF4-FFF2-40B4-BE49-F238E27FC236}">
                <a16:creationId xmlns:a16="http://schemas.microsoft.com/office/drawing/2014/main" id="{4517CBA7-5C63-ED81-1978-EAB1C57B041E}"/>
              </a:ext>
            </a:extLst>
          </p:cNvPr>
          <p:cNvSpPr/>
          <p:nvPr/>
        </p:nvSpPr>
        <p:spPr>
          <a:xfrm>
            <a:off x="5878747" y="1962866"/>
            <a:ext cx="1161199" cy="472925"/>
          </a:xfrm>
          <a:custGeom>
            <a:avLst/>
            <a:gdLst/>
            <a:ahLst/>
            <a:cxnLst/>
            <a:rect l="l" t="t" r="r" b="b"/>
            <a:pathLst>
              <a:path w="1741798" h="709387">
                <a:moveTo>
                  <a:pt x="0" y="0"/>
                </a:moveTo>
                <a:lnTo>
                  <a:pt x="1741798" y="0"/>
                </a:lnTo>
                <a:lnTo>
                  <a:pt x="1741798" y="709386"/>
                </a:lnTo>
                <a:lnTo>
                  <a:pt x="0" y="709386"/>
                </a:lnTo>
                <a:lnTo>
                  <a:pt x="0" y="0"/>
                </a:lnTo>
                <a:close/>
              </a:path>
            </a:pathLst>
          </a:custGeom>
          <a:blipFill>
            <a:blip r:embed="rId18"/>
            <a:stretch>
              <a:fillRect/>
            </a:stretch>
          </a:blipFill>
        </p:spPr>
        <p:txBody>
          <a:bodyPr/>
          <a:lstStyle/>
          <a:p>
            <a:endParaRPr lang="en-US" sz="1200"/>
          </a:p>
        </p:txBody>
      </p:sp>
      <p:sp>
        <p:nvSpPr>
          <p:cNvPr id="18" name="Freeform 18">
            <a:extLst>
              <a:ext uri="{FF2B5EF4-FFF2-40B4-BE49-F238E27FC236}">
                <a16:creationId xmlns:a16="http://schemas.microsoft.com/office/drawing/2014/main" id="{321CE5B8-1259-C030-D822-AF8015FC4670}"/>
              </a:ext>
            </a:extLst>
          </p:cNvPr>
          <p:cNvSpPr/>
          <p:nvPr/>
        </p:nvSpPr>
        <p:spPr>
          <a:xfrm>
            <a:off x="8729894" y="1978638"/>
            <a:ext cx="1279098" cy="488829"/>
          </a:xfrm>
          <a:custGeom>
            <a:avLst/>
            <a:gdLst/>
            <a:ahLst/>
            <a:cxnLst/>
            <a:rect l="l" t="t" r="r" b="b"/>
            <a:pathLst>
              <a:path w="1918647" h="733244">
                <a:moveTo>
                  <a:pt x="0" y="0"/>
                </a:moveTo>
                <a:lnTo>
                  <a:pt x="1918647" y="0"/>
                </a:lnTo>
                <a:lnTo>
                  <a:pt x="1918647" y="733244"/>
                </a:lnTo>
                <a:lnTo>
                  <a:pt x="0" y="733244"/>
                </a:lnTo>
                <a:lnTo>
                  <a:pt x="0" y="0"/>
                </a:lnTo>
                <a:close/>
              </a:path>
            </a:pathLst>
          </a:custGeom>
          <a:blipFill>
            <a:blip r:embed="rId19"/>
            <a:stretch>
              <a:fillRect l="-5472" t="-46124" r="-3878" b="-35682"/>
            </a:stretch>
          </a:blipFill>
        </p:spPr>
        <p:txBody>
          <a:bodyPr/>
          <a:lstStyle/>
          <a:p>
            <a:endParaRPr lang="en-US" sz="1200"/>
          </a:p>
        </p:txBody>
      </p:sp>
      <p:sp>
        <p:nvSpPr>
          <p:cNvPr id="19" name="Freeform 19">
            <a:extLst>
              <a:ext uri="{FF2B5EF4-FFF2-40B4-BE49-F238E27FC236}">
                <a16:creationId xmlns:a16="http://schemas.microsoft.com/office/drawing/2014/main" id="{042C23A8-F4CA-6FE6-F713-A9BF0E90FAC3}"/>
              </a:ext>
            </a:extLst>
          </p:cNvPr>
          <p:cNvSpPr/>
          <p:nvPr/>
        </p:nvSpPr>
        <p:spPr>
          <a:xfrm>
            <a:off x="2284659" y="1238775"/>
            <a:ext cx="2201079" cy="473939"/>
          </a:xfrm>
          <a:custGeom>
            <a:avLst/>
            <a:gdLst/>
            <a:ahLst/>
            <a:cxnLst/>
            <a:rect l="l" t="t" r="r" b="b"/>
            <a:pathLst>
              <a:path w="3301619" h="710908">
                <a:moveTo>
                  <a:pt x="0" y="0"/>
                </a:moveTo>
                <a:lnTo>
                  <a:pt x="3301619" y="0"/>
                </a:lnTo>
                <a:lnTo>
                  <a:pt x="3301619" y="710908"/>
                </a:lnTo>
                <a:lnTo>
                  <a:pt x="0" y="710908"/>
                </a:lnTo>
                <a:lnTo>
                  <a:pt x="0" y="0"/>
                </a:lnTo>
                <a:close/>
              </a:path>
            </a:pathLst>
          </a:custGeom>
          <a:blipFill>
            <a:blip r:embed="rId20"/>
            <a:stretch>
              <a:fillRect/>
            </a:stretch>
          </a:blipFill>
        </p:spPr>
        <p:txBody>
          <a:bodyPr/>
          <a:lstStyle/>
          <a:p>
            <a:endParaRPr lang="en-US" sz="1200"/>
          </a:p>
        </p:txBody>
      </p:sp>
      <p:sp>
        <p:nvSpPr>
          <p:cNvPr id="20" name="Freeform 20">
            <a:extLst>
              <a:ext uri="{FF2B5EF4-FFF2-40B4-BE49-F238E27FC236}">
                <a16:creationId xmlns:a16="http://schemas.microsoft.com/office/drawing/2014/main" id="{44B7E6CA-4AC5-D8EB-4D5D-BC1FE5E3D424}"/>
              </a:ext>
            </a:extLst>
          </p:cNvPr>
          <p:cNvSpPr/>
          <p:nvPr/>
        </p:nvSpPr>
        <p:spPr>
          <a:xfrm>
            <a:off x="10536828" y="1876204"/>
            <a:ext cx="969373" cy="646249"/>
          </a:xfrm>
          <a:custGeom>
            <a:avLst/>
            <a:gdLst/>
            <a:ahLst/>
            <a:cxnLst/>
            <a:rect l="l" t="t" r="r" b="b"/>
            <a:pathLst>
              <a:path w="1454059" h="969373">
                <a:moveTo>
                  <a:pt x="0" y="0"/>
                </a:moveTo>
                <a:lnTo>
                  <a:pt x="1454059" y="0"/>
                </a:lnTo>
                <a:lnTo>
                  <a:pt x="1454059" y="969373"/>
                </a:lnTo>
                <a:lnTo>
                  <a:pt x="0" y="969373"/>
                </a:lnTo>
                <a:lnTo>
                  <a:pt x="0" y="0"/>
                </a:lnTo>
                <a:close/>
              </a:path>
            </a:pathLst>
          </a:custGeom>
          <a:blipFill>
            <a:blip r:embed="rId21"/>
            <a:stretch>
              <a:fillRect/>
            </a:stretch>
          </a:blipFill>
        </p:spPr>
        <p:txBody>
          <a:bodyPr/>
          <a:lstStyle/>
          <a:p>
            <a:endParaRPr lang="en-US" sz="1200"/>
          </a:p>
        </p:txBody>
      </p:sp>
      <p:sp>
        <p:nvSpPr>
          <p:cNvPr id="21" name="Freeform 21">
            <a:extLst>
              <a:ext uri="{FF2B5EF4-FFF2-40B4-BE49-F238E27FC236}">
                <a16:creationId xmlns:a16="http://schemas.microsoft.com/office/drawing/2014/main" id="{39E53D9C-72E3-0D80-0919-BAE26E57B682}"/>
              </a:ext>
            </a:extLst>
          </p:cNvPr>
          <p:cNvSpPr/>
          <p:nvPr/>
        </p:nvSpPr>
        <p:spPr>
          <a:xfrm>
            <a:off x="4917416" y="1149117"/>
            <a:ext cx="1210170" cy="605589"/>
          </a:xfrm>
          <a:custGeom>
            <a:avLst/>
            <a:gdLst/>
            <a:ahLst/>
            <a:cxnLst/>
            <a:rect l="l" t="t" r="r" b="b"/>
            <a:pathLst>
              <a:path w="1815255" h="908383">
                <a:moveTo>
                  <a:pt x="0" y="0"/>
                </a:moveTo>
                <a:lnTo>
                  <a:pt x="1815255" y="0"/>
                </a:lnTo>
                <a:lnTo>
                  <a:pt x="1815255" y="908383"/>
                </a:lnTo>
                <a:lnTo>
                  <a:pt x="0" y="908383"/>
                </a:lnTo>
                <a:lnTo>
                  <a:pt x="0" y="0"/>
                </a:lnTo>
                <a:close/>
              </a:path>
            </a:pathLst>
          </a:custGeom>
          <a:blipFill>
            <a:blip r:embed="rId22"/>
            <a:stretch>
              <a:fillRect/>
            </a:stretch>
          </a:blipFill>
        </p:spPr>
        <p:txBody>
          <a:bodyPr/>
          <a:lstStyle/>
          <a:p>
            <a:endParaRPr lang="en-US" sz="1200"/>
          </a:p>
        </p:txBody>
      </p:sp>
      <p:sp>
        <p:nvSpPr>
          <p:cNvPr id="22" name="Freeform 22">
            <a:extLst>
              <a:ext uri="{FF2B5EF4-FFF2-40B4-BE49-F238E27FC236}">
                <a16:creationId xmlns:a16="http://schemas.microsoft.com/office/drawing/2014/main" id="{D89669AB-FC90-1D0D-2B82-472305D5F3BF}"/>
              </a:ext>
            </a:extLst>
          </p:cNvPr>
          <p:cNvSpPr/>
          <p:nvPr/>
        </p:nvSpPr>
        <p:spPr>
          <a:xfrm>
            <a:off x="623780" y="2076816"/>
            <a:ext cx="1432176" cy="292473"/>
          </a:xfrm>
          <a:custGeom>
            <a:avLst/>
            <a:gdLst/>
            <a:ahLst/>
            <a:cxnLst/>
            <a:rect l="l" t="t" r="r" b="b"/>
            <a:pathLst>
              <a:path w="2148264" h="438710">
                <a:moveTo>
                  <a:pt x="0" y="0"/>
                </a:moveTo>
                <a:lnTo>
                  <a:pt x="2148264" y="0"/>
                </a:lnTo>
                <a:lnTo>
                  <a:pt x="2148264" y="438710"/>
                </a:lnTo>
                <a:lnTo>
                  <a:pt x="0" y="438710"/>
                </a:lnTo>
                <a:lnTo>
                  <a:pt x="0" y="0"/>
                </a:lnTo>
                <a:close/>
              </a:path>
            </a:pathLst>
          </a:custGeom>
          <a:blipFill>
            <a:blip r:embed="rId23"/>
            <a:stretch>
              <a:fillRect/>
            </a:stretch>
          </a:blipFill>
        </p:spPr>
        <p:txBody>
          <a:bodyPr/>
          <a:lstStyle/>
          <a:p>
            <a:endParaRPr lang="en-US" sz="1200"/>
          </a:p>
        </p:txBody>
      </p:sp>
      <p:sp>
        <p:nvSpPr>
          <p:cNvPr id="23" name="Freeform 23">
            <a:extLst>
              <a:ext uri="{FF2B5EF4-FFF2-40B4-BE49-F238E27FC236}">
                <a16:creationId xmlns:a16="http://schemas.microsoft.com/office/drawing/2014/main" id="{630F22F6-7A45-D7F4-04D3-E7F6D72E243A}"/>
              </a:ext>
            </a:extLst>
          </p:cNvPr>
          <p:cNvSpPr/>
          <p:nvPr/>
        </p:nvSpPr>
        <p:spPr>
          <a:xfrm>
            <a:off x="8330553" y="1238775"/>
            <a:ext cx="1722670" cy="263321"/>
          </a:xfrm>
          <a:custGeom>
            <a:avLst/>
            <a:gdLst/>
            <a:ahLst/>
            <a:cxnLst/>
            <a:rect l="l" t="t" r="r" b="b"/>
            <a:pathLst>
              <a:path w="2584005" h="394982">
                <a:moveTo>
                  <a:pt x="0" y="0"/>
                </a:moveTo>
                <a:lnTo>
                  <a:pt x="2584005" y="0"/>
                </a:lnTo>
                <a:lnTo>
                  <a:pt x="2584005" y="394982"/>
                </a:lnTo>
                <a:lnTo>
                  <a:pt x="0" y="394982"/>
                </a:lnTo>
                <a:lnTo>
                  <a:pt x="0" y="0"/>
                </a:lnTo>
                <a:close/>
              </a:path>
            </a:pathLst>
          </a:custGeom>
          <a:blipFill>
            <a:blip r:embed="rId24"/>
            <a:stretch>
              <a:fillRect b="-11810"/>
            </a:stretch>
          </a:blipFill>
        </p:spPr>
        <p:txBody>
          <a:bodyPr/>
          <a:lstStyle/>
          <a:p>
            <a:endParaRPr lang="en-US" sz="1200"/>
          </a:p>
        </p:txBody>
      </p:sp>
      <p:sp>
        <p:nvSpPr>
          <p:cNvPr id="24" name="Freeform 24">
            <a:extLst>
              <a:ext uri="{FF2B5EF4-FFF2-40B4-BE49-F238E27FC236}">
                <a16:creationId xmlns:a16="http://schemas.microsoft.com/office/drawing/2014/main" id="{A14B342D-2E8A-B11B-EEC0-4506373315BA}"/>
              </a:ext>
            </a:extLst>
          </p:cNvPr>
          <p:cNvSpPr/>
          <p:nvPr/>
        </p:nvSpPr>
        <p:spPr>
          <a:xfrm>
            <a:off x="677700" y="1278088"/>
            <a:ext cx="1324337" cy="364193"/>
          </a:xfrm>
          <a:custGeom>
            <a:avLst/>
            <a:gdLst/>
            <a:ahLst/>
            <a:cxnLst/>
            <a:rect l="l" t="t" r="r" b="b"/>
            <a:pathLst>
              <a:path w="1986506" h="546289">
                <a:moveTo>
                  <a:pt x="0" y="0"/>
                </a:moveTo>
                <a:lnTo>
                  <a:pt x="1986505" y="0"/>
                </a:lnTo>
                <a:lnTo>
                  <a:pt x="1986505" y="546289"/>
                </a:lnTo>
                <a:lnTo>
                  <a:pt x="0" y="546289"/>
                </a:lnTo>
                <a:lnTo>
                  <a:pt x="0" y="0"/>
                </a:lnTo>
                <a:close/>
              </a:path>
            </a:pathLst>
          </a:custGeom>
          <a:blipFill>
            <a:blip>
              <a:extLst>
                <a:ext uri="{96DAC541-7B7A-43D3-8B79-37D633B846F1}">
                  <asvg:svgBlip xmlns:asvg="http://schemas.microsoft.com/office/drawing/2016/SVG/main" r:embed="rId25"/>
                </a:ext>
              </a:extLst>
            </a:blip>
            <a:stretch>
              <a:fillRect/>
            </a:stretch>
          </a:blipFill>
        </p:spPr>
        <p:txBody>
          <a:bodyPr/>
          <a:lstStyle/>
          <a:p>
            <a:endParaRPr lang="en-US" sz="1200"/>
          </a:p>
        </p:txBody>
      </p:sp>
      <p:sp>
        <p:nvSpPr>
          <p:cNvPr id="25" name="Freeform 25">
            <a:extLst>
              <a:ext uri="{FF2B5EF4-FFF2-40B4-BE49-F238E27FC236}">
                <a16:creationId xmlns:a16="http://schemas.microsoft.com/office/drawing/2014/main" id="{7AADBAFA-65E4-B09E-4FA3-7E3E7A1B7169}"/>
              </a:ext>
            </a:extLst>
          </p:cNvPr>
          <p:cNvSpPr/>
          <p:nvPr/>
        </p:nvSpPr>
        <p:spPr>
          <a:xfrm>
            <a:off x="6752669" y="1181417"/>
            <a:ext cx="1245355" cy="460863"/>
          </a:xfrm>
          <a:custGeom>
            <a:avLst/>
            <a:gdLst/>
            <a:ahLst/>
            <a:cxnLst/>
            <a:rect l="l" t="t" r="r" b="b"/>
            <a:pathLst>
              <a:path w="1868033" h="691295">
                <a:moveTo>
                  <a:pt x="0" y="0"/>
                </a:moveTo>
                <a:lnTo>
                  <a:pt x="1868033" y="0"/>
                </a:lnTo>
                <a:lnTo>
                  <a:pt x="1868033" y="691295"/>
                </a:lnTo>
                <a:lnTo>
                  <a:pt x="0" y="691295"/>
                </a:lnTo>
                <a:lnTo>
                  <a:pt x="0" y="0"/>
                </a:lnTo>
                <a:close/>
              </a:path>
            </a:pathLst>
          </a:custGeom>
          <a:blipFill>
            <a:blip r:embed="rId26"/>
            <a:stretch>
              <a:fillRect/>
            </a:stretch>
          </a:blipFill>
        </p:spPr>
        <p:txBody>
          <a:bodyPr/>
          <a:lstStyle/>
          <a:p>
            <a:endParaRPr lang="en-US" sz="1200"/>
          </a:p>
        </p:txBody>
      </p:sp>
      <p:sp>
        <p:nvSpPr>
          <p:cNvPr id="26" name="Freeform 26">
            <a:extLst>
              <a:ext uri="{FF2B5EF4-FFF2-40B4-BE49-F238E27FC236}">
                <a16:creationId xmlns:a16="http://schemas.microsoft.com/office/drawing/2014/main" id="{E1EAF59A-38D8-B98B-A1DD-59B95CBFFBBA}"/>
              </a:ext>
            </a:extLst>
          </p:cNvPr>
          <p:cNvSpPr/>
          <p:nvPr/>
        </p:nvSpPr>
        <p:spPr>
          <a:xfrm>
            <a:off x="8528092" y="491131"/>
            <a:ext cx="1039471" cy="377227"/>
          </a:xfrm>
          <a:custGeom>
            <a:avLst/>
            <a:gdLst/>
            <a:ahLst/>
            <a:cxnLst/>
            <a:rect l="l" t="t" r="r" b="b"/>
            <a:pathLst>
              <a:path w="1559206" h="565841">
                <a:moveTo>
                  <a:pt x="0" y="0"/>
                </a:moveTo>
                <a:lnTo>
                  <a:pt x="1559206" y="0"/>
                </a:lnTo>
                <a:lnTo>
                  <a:pt x="1559206" y="565841"/>
                </a:lnTo>
                <a:lnTo>
                  <a:pt x="0" y="565841"/>
                </a:lnTo>
                <a:lnTo>
                  <a:pt x="0" y="0"/>
                </a:lnTo>
                <a:close/>
              </a:path>
            </a:pathLst>
          </a:custGeom>
          <a:blipFill>
            <a:blip r:embed="rId27"/>
            <a:stretch>
              <a:fillRect/>
            </a:stretch>
          </a:blipFill>
        </p:spPr>
        <p:txBody>
          <a:bodyPr/>
          <a:lstStyle/>
          <a:p>
            <a:endParaRPr lang="en-US" sz="1200"/>
          </a:p>
        </p:txBody>
      </p:sp>
      <p:sp>
        <p:nvSpPr>
          <p:cNvPr id="27" name="Freeform 27">
            <a:extLst>
              <a:ext uri="{FF2B5EF4-FFF2-40B4-BE49-F238E27FC236}">
                <a16:creationId xmlns:a16="http://schemas.microsoft.com/office/drawing/2014/main" id="{F107722C-F62B-7333-32ED-ACE0DE73548F}"/>
              </a:ext>
            </a:extLst>
          </p:cNvPr>
          <p:cNvSpPr/>
          <p:nvPr/>
        </p:nvSpPr>
        <p:spPr>
          <a:xfrm>
            <a:off x="9950514" y="338094"/>
            <a:ext cx="1716387" cy="632430"/>
          </a:xfrm>
          <a:custGeom>
            <a:avLst/>
            <a:gdLst/>
            <a:ahLst/>
            <a:cxnLst/>
            <a:rect l="l" t="t" r="r" b="b"/>
            <a:pathLst>
              <a:path w="2574581" h="948645">
                <a:moveTo>
                  <a:pt x="0" y="0"/>
                </a:moveTo>
                <a:lnTo>
                  <a:pt x="2574581" y="0"/>
                </a:lnTo>
                <a:lnTo>
                  <a:pt x="2574581" y="948646"/>
                </a:lnTo>
                <a:lnTo>
                  <a:pt x="0" y="948646"/>
                </a:lnTo>
                <a:lnTo>
                  <a:pt x="0" y="0"/>
                </a:lnTo>
                <a:close/>
              </a:path>
            </a:pathLst>
          </a:custGeom>
          <a:blipFill>
            <a:blip r:embed="rId28"/>
            <a:stretch>
              <a:fillRect l="-4472" t="-17623" b="-32734"/>
            </a:stretch>
          </a:blipFill>
        </p:spPr>
        <p:txBody>
          <a:bodyPr/>
          <a:lstStyle/>
          <a:p>
            <a:endParaRPr lang="en-US" sz="1200"/>
          </a:p>
        </p:txBody>
      </p:sp>
      <p:sp>
        <p:nvSpPr>
          <p:cNvPr id="28" name="Freeform 28">
            <a:extLst>
              <a:ext uri="{FF2B5EF4-FFF2-40B4-BE49-F238E27FC236}">
                <a16:creationId xmlns:a16="http://schemas.microsoft.com/office/drawing/2014/main" id="{1ABC4838-F136-350E-2461-4907287CA945}"/>
              </a:ext>
            </a:extLst>
          </p:cNvPr>
          <p:cNvSpPr/>
          <p:nvPr/>
        </p:nvSpPr>
        <p:spPr>
          <a:xfrm>
            <a:off x="5503466" y="4524121"/>
            <a:ext cx="927774" cy="730411"/>
          </a:xfrm>
          <a:custGeom>
            <a:avLst/>
            <a:gdLst/>
            <a:ahLst/>
            <a:cxnLst/>
            <a:rect l="l" t="t" r="r" b="b"/>
            <a:pathLst>
              <a:path w="1391661" h="1095617">
                <a:moveTo>
                  <a:pt x="0" y="0"/>
                </a:moveTo>
                <a:lnTo>
                  <a:pt x="1391661" y="0"/>
                </a:lnTo>
                <a:lnTo>
                  <a:pt x="1391661" y="1095617"/>
                </a:lnTo>
                <a:lnTo>
                  <a:pt x="0" y="1095617"/>
                </a:lnTo>
                <a:lnTo>
                  <a:pt x="0" y="0"/>
                </a:lnTo>
                <a:close/>
              </a:path>
            </a:pathLst>
          </a:custGeom>
          <a:blipFill>
            <a:blip r:embed="rId29"/>
            <a:stretch>
              <a:fillRect/>
            </a:stretch>
          </a:blipFill>
        </p:spPr>
        <p:txBody>
          <a:bodyPr/>
          <a:lstStyle/>
          <a:p>
            <a:endParaRPr lang="en-US" sz="1200"/>
          </a:p>
        </p:txBody>
      </p:sp>
      <p:sp>
        <p:nvSpPr>
          <p:cNvPr id="29" name="Freeform 29">
            <a:extLst>
              <a:ext uri="{FF2B5EF4-FFF2-40B4-BE49-F238E27FC236}">
                <a16:creationId xmlns:a16="http://schemas.microsoft.com/office/drawing/2014/main" id="{D803EA9C-B5A8-CDA5-1CCA-4E46642BAF92}"/>
              </a:ext>
            </a:extLst>
          </p:cNvPr>
          <p:cNvSpPr/>
          <p:nvPr/>
        </p:nvSpPr>
        <p:spPr>
          <a:xfrm>
            <a:off x="6729998" y="447698"/>
            <a:ext cx="1578958" cy="449565"/>
          </a:xfrm>
          <a:custGeom>
            <a:avLst/>
            <a:gdLst/>
            <a:ahLst/>
            <a:cxnLst/>
            <a:rect l="l" t="t" r="r" b="b"/>
            <a:pathLst>
              <a:path w="2368437" h="674347">
                <a:moveTo>
                  <a:pt x="0" y="0"/>
                </a:moveTo>
                <a:lnTo>
                  <a:pt x="2368437" y="0"/>
                </a:lnTo>
                <a:lnTo>
                  <a:pt x="2368437" y="674347"/>
                </a:lnTo>
                <a:lnTo>
                  <a:pt x="0" y="674347"/>
                </a:lnTo>
                <a:lnTo>
                  <a:pt x="0" y="0"/>
                </a:lnTo>
                <a:close/>
              </a:path>
            </a:pathLst>
          </a:custGeom>
          <a:blipFill>
            <a:blip r:embed="rId30"/>
            <a:stretch>
              <a:fillRect l="-6944" t="-56097" r="-6610" b="-55401"/>
            </a:stretch>
          </a:blipFill>
        </p:spPr>
        <p:txBody>
          <a:bodyPr/>
          <a:lstStyle/>
          <a:p>
            <a:endParaRPr lang="en-US" sz="1200"/>
          </a:p>
        </p:txBody>
      </p:sp>
      <p:sp>
        <p:nvSpPr>
          <p:cNvPr id="30" name="Freeform 30">
            <a:extLst>
              <a:ext uri="{FF2B5EF4-FFF2-40B4-BE49-F238E27FC236}">
                <a16:creationId xmlns:a16="http://schemas.microsoft.com/office/drawing/2014/main" id="{20240385-641A-1BAF-5777-F345E1CF6538}"/>
              </a:ext>
            </a:extLst>
          </p:cNvPr>
          <p:cNvSpPr/>
          <p:nvPr/>
        </p:nvSpPr>
        <p:spPr>
          <a:xfrm>
            <a:off x="3742433" y="4695219"/>
            <a:ext cx="1279381" cy="455082"/>
          </a:xfrm>
          <a:custGeom>
            <a:avLst/>
            <a:gdLst/>
            <a:ahLst/>
            <a:cxnLst/>
            <a:rect l="l" t="t" r="r" b="b"/>
            <a:pathLst>
              <a:path w="1919072" h="682623">
                <a:moveTo>
                  <a:pt x="0" y="0"/>
                </a:moveTo>
                <a:lnTo>
                  <a:pt x="1919072" y="0"/>
                </a:lnTo>
                <a:lnTo>
                  <a:pt x="1919072" y="682623"/>
                </a:lnTo>
                <a:lnTo>
                  <a:pt x="0" y="682623"/>
                </a:lnTo>
                <a:lnTo>
                  <a:pt x="0" y="0"/>
                </a:lnTo>
                <a:close/>
              </a:path>
            </a:pathLst>
          </a:custGeom>
          <a:blipFill>
            <a:blip r:embed="rId31"/>
            <a:stretch>
              <a:fillRect t="-88679" r="-2043" b="-98196"/>
            </a:stretch>
          </a:blipFill>
        </p:spPr>
        <p:txBody>
          <a:bodyPr/>
          <a:lstStyle/>
          <a:p>
            <a:endParaRPr lang="en-US" sz="1200"/>
          </a:p>
        </p:txBody>
      </p:sp>
      <p:sp>
        <p:nvSpPr>
          <p:cNvPr id="31" name="Freeform 31">
            <a:extLst>
              <a:ext uri="{FF2B5EF4-FFF2-40B4-BE49-F238E27FC236}">
                <a16:creationId xmlns:a16="http://schemas.microsoft.com/office/drawing/2014/main" id="{11DD49E1-A69D-FD9A-5575-7634F483ECA0}"/>
              </a:ext>
            </a:extLst>
          </p:cNvPr>
          <p:cNvSpPr/>
          <p:nvPr/>
        </p:nvSpPr>
        <p:spPr>
          <a:xfrm>
            <a:off x="6945590" y="4533966"/>
            <a:ext cx="1256897" cy="575885"/>
          </a:xfrm>
          <a:custGeom>
            <a:avLst/>
            <a:gdLst/>
            <a:ahLst/>
            <a:cxnLst/>
            <a:rect l="l" t="t" r="r" b="b"/>
            <a:pathLst>
              <a:path w="1885346" h="863827">
                <a:moveTo>
                  <a:pt x="0" y="0"/>
                </a:moveTo>
                <a:lnTo>
                  <a:pt x="1885346" y="0"/>
                </a:lnTo>
                <a:lnTo>
                  <a:pt x="1885346" y="863827"/>
                </a:lnTo>
                <a:lnTo>
                  <a:pt x="0" y="863827"/>
                </a:lnTo>
                <a:lnTo>
                  <a:pt x="0" y="0"/>
                </a:lnTo>
                <a:close/>
              </a:path>
            </a:pathLst>
          </a:custGeom>
          <a:blipFill>
            <a:blip r:embed="rId32"/>
            <a:stretch>
              <a:fillRect t="-55806" r="-640" b="-63845"/>
            </a:stretch>
          </a:blipFill>
        </p:spPr>
        <p:txBody>
          <a:bodyPr/>
          <a:lstStyle/>
          <a:p>
            <a:endParaRPr lang="en-US" sz="1200"/>
          </a:p>
        </p:txBody>
      </p:sp>
      <p:sp>
        <p:nvSpPr>
          <p:cNvPr id="32" name="Freeform 32">
            <a:extLst>
              <a:ext uri="{FF2B5EF4-FFF2-40B4-BE49-F238E27FC236}">
                <a16:creationId xmlns:a16="http://schemas.microsoft.com/office/drawing/2014/main" id="{EDE433C6-1674-A9D0-5114-722135015A24}"/>
              </a:ext>
            </a:extLst>
          </p:cNvPr>
          <p:cNvSpPr/>
          <p:nvPr/>
        </p:nvSpPr>
        <p:spPr>
          <a:xfrm>
            <a:off x="703726" y="5430136"/>
            <a:ext cx="1277447" cy="393879"/>
          </a:xfrm>
          <a:custGeom>
            <a:avLst/>
            <a:gdLst/>
            <a:ahLst/>
            <a:cxnLst/>
            <a:rect l="l" t="t" r="r" b="b"/>
            <a:pathLst>
              <a:path w="1916170" h="590819">
                <a:moveTo>
                  <a:pt x="0" y="0"/>
                </a:moveTo>
                <a:lnTo>
                  <a:pt x="1916170" y="0"/>
                </a:lnTo>
                <a:lnTo>
                  <a:pt x="1916170" y="590819"/>
                </a:lnTo>
                <a:lnTo>
                  <a:pt x="0" y="590819"/>
                </a:lnTo>
                <a:lnTo>
                  <a:pt x="0" y="0"/>
                </a:lnTo>
                <a:close/>
              </a:path>
            </a:pathLst>
          </a:custGeom>
          <a:blipFill>
            <a:blip r:embed="rId33"/>
            <a:stretch>
              <a:fillRect/>
            </a:stretch>
          </a:blipFill>
        </p:spPr>
        <p:txBody>
          <a:bodyPr/>
          <a:lstStyle/>
          <a:p>
            <a:endParaRPr lang="en-US" sz="1200"/>
          </a:p>
        </p:txBody>
      </p:sp>
      <p:sp>
        <p:nvSpPr>
          <p:cNvPr id="33" name="Freeform 33">
            <a:extLst>
              <a:ext uri="{FF2B5EF4-FFF2-40B4-BE49-F238E27FC236}">
                <a16:creationId xmlns:a16="http://schemas.microsoft.com/office/drawing/2014/main" id="{BC863017-2E5B-959C-7117-0AE129911F76}"/>
              </a:ext>
            </a:extLst>
          </p:cNvPr>
          <p:cNvSpPr/>
          <p:nvPr/>
        </p:nvSpPr>
        <p:spPr>
          <a:xfrm>
            <a:off x="677700" y="447698"/>
            <a:ext cx="1176628" cy="645392"/>
          </a:xfrm>
          <a:custGeom>
            <a:avLst/>
            <a:gdLst/>
            <a:ahLst/>
            <a:cxnLst/>
            <a:rect l="l" t="t" r="r" b="b"/>
            <a:pathLst>
              <a:path w="1764942" h="968088">
                <a:moveTo>
                  <a:pt x="0" y="0"/>
                </a:moveTo>
                <a:lnTo>
                  <a:pt x="1764942" y="0"/>
                </a:lnTo>
                <a:lnTo>
                  <a:pt x="1764942" y="968088"/>
                </a:lnTo>
                <a:lnTo>
                  <a:pt x="0" y="968088"/>
                </a:lnTo>
                <a:lnTo>
                  <a:pt x="0" y="0"/>
                </a:lnTo>
                <a:close/>
              </a:path>
            </a:pathLst>
          </a:custGeom>
          <a:blipFill>
            <a:blip r:embed="rId34"/>
            <a:stretch>
              <a:fillRect t="-50407"/>
            </a:stretch>
          </a:blipFill>
        </p:spPr>
        <p:txBody>
          <a:bodyPr/>
          <a:lstStyle/>
          <a:p>
            <a:endParaRPr lang="en-US" sz="1200"/>
          </a:p>
        </p:txBody>
      </p:sp>
      <p:sp>
        <p:nvSpPr>
          <p:cNvPr id="34" name="Freeform 34">
            <a:extLst>
              <a:ext uri="{FF2B5EF4-FFF2-40B4-BE49-F238E27FC236}">
                <a16:creationId xmlns:a16="http://schemas.microsoft.com/office/drawing/2014/main" id="{E48CDA73-EF97-EAC4-2B53-C8A9B0550B30}"/>
              </a:ext>
            </a:extLst>
          </p:cNvPr>
          <p:cNvSpPr/>
          <p:nvPr/>
        </p:nvSpPr>
        <p:spPr>
          <a:xfrm>
            <a:off x="2139329" y="292041"/>
            <a:ext cx="682052" cy="822239"/>
          </a:xfrm>
          <a:custGeom>
            <a:avLst/>
            <a:gdLst/>
            <a:ahLst/>
            <a:cxnLst/>
            <a:rect l="l" t="t" r="r" b="b"/>
            <a:pathLst>
              <a:path w="1023078" h="1233358">
                <a:moveTo>
                  <a:pt x="0" y="0"/>
                </a:moveTo>
                <a:lnTo>
                  <a:pt x="1023078" y="0"/>
                </a:lnTo>
                <a:lnTo>
                  <a:pt x="1023078" y="1233359"/>
                </a:lnTo>
                <a:lnTo>
                  <a:pt x="0" y="1233359"/>
                </a:lnTo>
                <a:lnTo>
                  <a:pt x="0" y="0"/>
                </a:lnTo>
                <a:close/>
              </a:path>
            </a:pathLst>
          </a:custGeom>
          <a:blipFill>
            <a:blip r:embed="rId35"/>
            <a:stretch>
              <a:fillRect l="-64319" r="-63010"/>
            </a:stretch>
          </a:blipFill>
        </p:spPr>
        <p:txBody>
          <a:bodyPr/>
          <a:lstStyle/>
          <a:p>
            <a:endParaRPr lang="en-US" sz="1200"/>
          </a:p>
        </p:txBody>
      </p:sp>
      <p:sp>
        <p:nvSpPr>
          <p:cNvPr id="35" name="Freeform 35">
            <a:extLst>
              <a:ext uri="{FF2B5EF4-FFF2-40B4-BE49-F238E27FC236}">
                <a16:creationId xmlns:a16="http://schemas.microsoft.com/office/drawing/2014/main" id="{BAB89F3A-CC80-9878-C48F-BC69EEE80995}"/>
              </a:ext>
            </a:extLst>
          </p:cNvPr>
          <p:cNvSpPr/>
          <p:nvPr/>
        </p:nvSpPr>
        <p:spPr>
          <a:xfrm>
            <a:off x="3029932" y="411170"/>
            <a:ext cx="1545475" cy="559355"/>
          </a:xfrm>
          <a:custGeom>
            <a:avLst/>
            <a:gdLst/>
            <a:ahLst/>
            <a:cxnLst/>
            <a:rect l="l" t="t" r="r" b="b"/>
            <a:pathLst>
              <a:path w="2318213" h="839032">
                <a:moveTo>
                  <a:pt x="0" y="0"/>
                </a:moveTo>
                <a:lnTo>
                  <a:pt x="2318213" y="0"/>
                </a:lnTo>
                <a:lnTo>
                  <a:pt x="2318213" y="839032"/>
                </a:lnTo>
                <a:lnTo>
                  <a:pt x="0" y="839032"/>
                </a:lnTo>
                <a:lnTo>
                  <a:pt x="0" y="0"/>
                </a:lnTo>
                <a:close/>
              </a:path>
            </a:pathLst>
          </a:custGeom>
          <a:blipFill>
            <a:blip r:embed="rId36"/>
            <a:stretch>
              <a:fillRect/>
            </a:stretch>
          </a:blipFill>
        </p:spPr>
        <p:txBody>
          <a:bodyPr/>
          <a:lstStyle/>
          <a:p>
            <a:endParaRPr lang="en-US" sz="1200"/>
          </a:p>
        </p:txBody>
      </p:sp>
      <p:sp>
        <p:nvSpPr>
          <p:cNvPr id="36" name="Freeform 36">
            <a:extLst>
              <a:ext uri="{FF2B5EF4-FFF2-40B4-BE49-F238E27FC236}">
                <a16:creationId xmlns:a16="http://schemas.microsoft.com/office/drawing/2014/main" id="{A5B81BC5-31F1-83D6-D742-79C785F5F7B6}"/>
              </a:ext>
            </a:extLst>
          </p:cNvPr>
          <p:cNvSpPr/>
          <p:nvPr/>
        </p:nvSpPr>
        <p:spPr>
          <a:xfrm>
            <a:off x="4585654" y="517297"/>
            <a:ext cx="1873693" cy="387230"/>
          </a:xfrm>
          <a:custGeom>
            <a:avLst/>
            <a:gdLst/>
            <a:ahLst/>
            <a:cxnLst/>
            <a:rect l="l" t="t" r="r" b="b"/>
            <a:pathLst>
              <a:path w="2810540" h="580845">
                <a:moveTo>
                  <a:pt x="0" y="0"/>
                </a:moveTo>
                <a:lnTo>
                  <a:pt x="2810540" y="0"/>
                </a:lnTo>
                <a:lnTo>
                  <a:pt x="2810540" y="580845"/>
                </a:lnTo>
                <a:lnTo>
                  <a:pt x="0" y="580845"/>
                </a:lnTo>
                <a:lnTo>
                  <a:pt x="0" y="0"/>
                </a:lnTo>
                <a:close/>
              </a:path>
            </a:pathLst>
          </a:custGeom>
          <a:blipFill>
            <a:blip r:embed="rId37"/>
            <a:stretch>
              <a:fillRect/>
            </a:stretch>
          </a:blipFill>
        </p:spPr>
        <p:txBody>
          <a:bodyPr/>
          <a:lstStyle/>
          <a:p>
            <a:endParaRPr lang="en-US" sz="1200"/>
          </a:p>
        </p:txBody>
      </p:sp>
      <p:sp>
        <p:nvSpPr>
          <p:cNvPr id="37" name="Freeform 37">
            <a:extLst>
              <a:ext uri="{FF2B5EF4-FFF2-40B4-BE49-F238E27FC236}">
                <a16:creationId xmlns:a16="http://schemas.microsoft.com/office/drawing/2014/main" id="{8EF9C9F8-0DB8-3367-36A4-29CCA1F30B20}"/>
              </a:ext>
            </a:extLst>
          </p:cNvPr>
          <p:cNvSpPr/>
          <p:nvPr/>
        </p:nvSpPr>
        <p:spPr>
          <a:xfrm>
            <a:off x="10548009" y="3795463"/>
            <a:ext cx="881866" cy="508543"/>
          </a:xfrm>
          <a:custGeom>
            <a:avLst/>
            <a:gdLst/>
            <a:ahLst/>
            <a:cxnLst/>
            <a:rect l="l" t="t" r="r" b="b"/>
            <a:pathLst>
              <a:path w="1322799" h="762814">
                <a:moveTo>
                  <a:pt x="0" y="0"/>
                </a:moveTo>
                <a:lnTo>
                  <a:pt x="1322799" y="0"/>
                </a:lnTo>
                <a:lnTo>
                  <a:pt x="1322799" y="762814"/>
                </a:lnTo>
                <a:lnTo>
                  <a:pt x="0" y="762814"/>
                </a:lnTo>
                <a:lnTo>
                  <a:pt x="0" y="0"/>
                </a:lnTo>
                <a:close/>
              </a:path>
            </a:pathLst>
          </a:custGeom>
          <a:blipFill>
            <a:blip r:embed="rId38"/>
            <a:stretch>
              <a:fillRect/>
            </a:stretch>
          </a:blipFill>
        </p:spPr>
        <p:txBody>
          <a:bodyPr/>
          <a:lstStyle/>
          <a:p>
            <a:endParaRPr lang="en-US" sz="1200"/>
          </a:p>
        </p:txBody>
      </p:sp>
      <p:sp>
        <p:nvSpPr>
          <p:cNvPr id="38" name="Freeform 38">
            <a:extLst>
              <a:ext uri="{FF2B5EF4-FFF2-40B4-BE49-F238E27FC236}">
                <a16:creationId xmlns:a16="http://schemas.microsoft.com/office/drawing/2014/main" id="{063AD282-C358-F894-4C4E-4FC4ADFEEFE7}"/>
              </a:ext>
            </a:extLst>
          </p:cNvPr>
          <p:cNvSpPr/>
          <p:nvPr/>
        </p:nvSpPr>
        <p:spPr>
          <a:xfrm>
            <a:off x="2264343" y="5398999"/>
            <a:ext cx="1126327" cy="467116"/>
          </a:xfrm>
          <a:custGeom>
            <a:avLst/>
            <a:gdLst/>
            <a:ahLst/>
            <a:cxnLst/>
            <a:rect l="l" t="t" r="r" b="b"/>
            <a:pathLst>
              <a:path w="1689491" h="700674">
                <a:moveTo>
                  <a:pt x="0" y="0"/>
                </a:moveTo>
                <a:lnTo>
                  <a:pt x="1689492" y="0"/>
                </a:lnTo>
                <a:lnTo>
                  <a:pt x="1689492" y="700675"/>
                </a:lnTo>
                <a:lnTo>
                  <a:pt x="0" y="700675"/>
                </a:lnTo>
                <a:lnTo>
                  <a:pt x="0" y="0"/>
                </a:lnTo>
                <a:close/>
              </a:path>
            </a:pathLst>
          </a:custGeom>
          <a:blipFill>
            <a:blip r:embed="rId39"/>
            <a:stretch>
              <a:fillRect/>
            </a:stretch>
          </a:blipFill>
        </p:spPr>
        <p:txBody>
          <a:bodyPr/>
          <a:lstStyle/>
          <a:p>
            <a:endParaRPr lang="en-US" sz="1200"/>
          </a:p>
        </p:txBody>
      </p:sp>
      <p:sp>
        <p:nvSpPr>
          <p:cNvPr id="39" name="Freeform 39">
            <a:extLst>
              <a:ext uri="{FF2B5EF4-FFF2-40B4-BE49-F238E27FC236}">
                <a16:creationId xmlns:a16="http://schemas.microsoft.com/office/drawing/2014/main" id="{FBE03C03-117B-9E92-67FF-EFF18A065949}"/>
              </a:ext>
            </a:extLst>
          </p:cNvPr>
          <p:cNvSpPr/>
          <p:nvPr/>
        </p:nvSpPr>
        <p:spPr>
          <a:xfrm>
            <a:off x="10583989" y="2773038"/>
            <a:ext cx="809907" cy="809907"/>
          </a:xfrm>
          <a:custGeom>
            <a:avLst/>
            <a:gdLst/>
            <a:ahLst/>
            <a:cxnLst/>
            <a:rect l="l" t="t" r="r" b="b"/>
            <a:pathLst>
              <a:path w="1214860" h="1214860">
                <a:moveTo>
                  <a:pt x="0" y="0"/>
                </a:moveTo>
                <a:lnTo>
                  <a:pt x="1214860" y="0"/>
                </a:lnTo>
                <a:lnTo>
                  <a:pt x="1214860" y="1214860"/>
                </a:lnTo>
                <a:lnTo>
                  <a:pt x="0" y="1214860"/>
                </a:lnTo>
                <a:lnTo>
                  <a:pt x="0" y="0"/>
                </a:lnTo>
                <a:close/>
              </a:path>
            </a:pathLst>
          </a:custGeom>
          <a:blipFill>
            <a:blip r:embed="rId40"/>
            <a:stretch>
              <a:fillRect/>
            </a:stretch>
          </a:blipFill>
        </p:spPr>
        <p:txBody>
          <a:bodyPr/>
          <a:lstStyle/>
          <a:p>
            <a:endParaRPr lang="en-US" sz="1200"/>
          </a:p>
        </p:txBody>
      </p:sp>
      <p:sp>
        <p:nvSpPr>
          <p:cNvPr id="40" name="Freeform 40">
            <a:extLst>
              <a:ext uri="{FF2B5EF4-FFF2-40B4-BE49-F238E27FC236}">
                <a16:creationId xmlns:a16="http://schemas.microsoft.com/office/drawing/2014/main" id="{564C502F-2B70-C00D-6BAA-DFDBA5D5393D}"/>
              </a:ext>
            </a:extLst>
          </p:cNvPr>
          <p:cNvSpPr/>
          <p:nvPr/>
        </p:nvSpPr>
        <p:spPr>
          <a:xfrm>
            <a:off x="10154823" y="1223051"/>
            <a:ext cx="1307769" cy="457719"/>
          </a:xfrm>
          <a:custGeom>
            <a:avLst/>
            <a:gdLst/>
            <a:ahLst/>
            <a:cxnLst/>
            <a:rect l="l" t="t" r="r" b="b"/>
            <a:pathLst>
              <a:path w="1961653" h="686578">
                <a:moveTo>
                  <a:pt x="0" y="0"/>
                </a:moveTo>
                <a:lnTo>
                  <a:pt x="1961653" y="0"/>
                </a:lnTo>
                <a:lnTo>
                  <a:pt x="1961653" y="686578"/>
                </a:lnTo>
                <a:lnTo>
                  <a:pt x="0" y="686578"/>
                </a:lnTo>
                <a:lnTo>
                  <a:pt x="0" y="0"/>
                </a:lnTo>
                <a:close/>
              </a:path>
            </a:pathLst>
          </a:custGeom>
          <a:blipFill>
            <a:blip r:embed="rId41"/>
            <a:stretch>
              <a:fillRect/>
            </a:stretch>
          </a:blipFill>
        </p:spPr>
        <p:txBody>
          <a:bodyPr/>
          <a:lstStyle/>
          <a:p>
            <a:endParaRPr lang="en-US" sz="1200"/>
          </a:p>
        </p:txBody>
      </p:sp>
      <p:sp>
        <p:nvSpPr>
          <p:cNvPr id="41" name="Freeform 41">
            <a:extLst>
              <a:ext uri="{FF2B5EF4-FFF2-40B4-BE49-F238E27FC236}">
                <a16:creationId xmlns:a16="http://schemas.microsoft.com/office/drawing/2014/main" id="{4D48D4BA-FFAF-8DC5-C46F-AAE0AD7D2331}"/>
              </a:ext>
            </a:extLst>
          </p:cNvPr>
          <p:cNvSpPr/>
          <p:nvPr/>
        </p:nvSpPr>
        <p:spPr>
          <a:xfrm>
            <a:off x="5444155" y="5449884"/>
            <a:ext cx="1247767" cy="294883"/>
          </a:xfrm>
          <a:custGeom>
            <a:avLst/>
            <a:gdLst/>
            <a:ahLst/>
            <a:cxnLst/>
            <a:rect l="l" t="t" r="r" b="b"/>
            <a:pathLst>
              <a:path w="1871651" h="442324">
                <a:moveTo>
                  <a:pt x="0" y="0"/>
                </a:moveTo>
                <a:lnTo>
                  <a:pt x="1871651" y="0"/>
                </a:lnTo>
                <a:lnTo>
                  <a:pt x="1871651" y="442324"/>
                </a:lnTo>
                <a:lnTo>
                  <a:pt x="0" y="442324"/>
                </a:lnTo>
                <a:lnTo>
                  <a:pt x="0" y="0"/>
                </a:lnTo>
                <a:close/>
              </a:path>
            </a:pathLst>
          </a:custGeom>
          <a:blipFill>
            <a:blip r:embed="rId42"/>
            <a:stretch>
              <a:fillRect/>
            </a:stretch>
          </a:blipFill>
        </p:spPr>
        <p:txBody>
          <a:bodyPr/>
          <a:lstStyle/>
          <a:p>
            <a:endParaRPr lang="en-US" sz="1200"/>
          </a:p>
        </p:txBody>
      </p:sp>
      <p:sp>
        <p:nvSpPr>
          <p:cNvPr id="42" name="Freeform 42">
            <a:extLst>
              <a:ext uri="{FF2B5EF4-FFF2-40B4-BE49-F238E27FC236}">
                <a16:creationId xmlns:a16="http://schemas.microsoft.com/office/drawing/2014/main" id="{9B5D9052-E232-CDEF-C762-7AE0F6001138}"/>
              </a:ext>
            </a:extLst>
          </p:cNvPr>
          <p:cNvSpPr/>
          <p:nvPr/>
        </p:nvSpPr>
        <p:spPr>
          <a:xfrm>
            <a:off x="7221704" y="5272512"/>
            <a:ext cx="704669" cy="704669"/>
          </a:xfrm>
          <a:custGeom>
            <a:avLst/>
            <a:gdLst/>
            <a:ahLst/>
            <a:cxnLst/>
            <a:rect l="l" t="t" r="r" b="b"/>
            <a:pathLst>
              <a:path w="1057004" h="1057004">
                <a:moveTo>
                  <a:pt x="0" y="0"/>
                </a:moveTo>
                <a:lnTo>
                  <a:pt x="1057004" y="0"/>
                </a:lnTo>
                <a:lnTo>
                  <a:pt x="1057004" y="1057004"/>
                </a:lnTo>
                <a:lnTo>
                  <a:pt x="0" y="1057004"/>
                </a:lnTo>
                <a:lnTo>
                  <a:pt x="0" y="0"/>
                </a:lnTo>
                <a:close/>
              </a:path>
            </a:pathLst>
          </a:custGeom>
          <a:blipFill>
            <a:blip r:embed="rId43"/>
            <a:stretch>
              <a:fillRect/>
            </a:stretch>
          </a:blipFill>
        </p:spPr>
        <p:txBody>
          <a:bodyPr/>
          <a:lstStyle/>
          <a:p>
            <a:endParaRPr lang="en-US" sz="1200"/>
          </a:p>
        </p:txBody>
      </p:sp>
      <p:sp>
        <p:nvSpPr>
          <p:cNvPr id="43" name="Freeform 43">
            <a:extLst>
              <a:ext uri="{FF2B5EF4-FFF2-40B4-BE49-F238E27FC236}">
                <a16:creationId xmlns:a16="http://schemas.microsoft.com/office/drawing/2014/main" id="{04016C39-1FBF-8CBC-8763-1BB94415EABD}"/>
              </a:ext>
            </a:extLst>
          </p:cNvPr>
          <p:cNvSpPr/>
          <p:nvPr/>
        </p:nvSpPr>
        <p:spPr>
          <a:xfrm>
            <a:off x="8483495" y="5514882"/>
            <a:ext cx="964011" cy="381813"/>
          </a:xfrm>
          <a:custGeom>
            <a:avLst/>
            <a:gdLst/>
            <a:ahLst/>
            <a:cxnLst/>
            <a:rect l="l" t="t" r="r" b="b"/>
            <a:pathLst>
              <a:path w="1446017" h="572720">
                <a:moveTo>
                  <a:pt x="0" y="0"/>
                </a:moveTo>
                <a:lnTo>
                  <a:pt x="1446017" y="0"/>
                </a:lnTo>
                <a:lnTo>
                  <a:pt x="1446017" y="572720"/>
                </a:lnTo>
                <a:lnTo>
                  <a:pt x="0" y="572720"/>
                </a:lnTo>
                <a:lnTo>
                  <a:pt x="0" y="0"/>
                </a:lnTo>
                <a:close/>
              </a:path>
            </a:pathLst>
          </a:custGeom>
          <a:blipFill>
            <a:blip r:embed="rId44"/>
            <a:stretch>
              <a:fillRect/>
            </a:stretch>
          </a:blipFill>
        </p:spPr>
        <p:txBody>
          <a:bodyPr/>
          <a:lstStyle/>
          <a:p>
            <a:endParaRPr lang="en-US" sz="1200"/>
          </a:p>
        </p:txBody>
      </p:sp>
      <p:sp>
        <p:nvSpPr>
          <p:cNvPr id="44" name="Freeform 44">
            <a:extLst>
              <a:ext uri="{FF2B5EF4-FFF2-40B4-BE49-F238E27FC236}">
                <a16:creationId xmlns:a16="http://schemas.microsoft.com/office/drawing/2014/main" id="{E3DFC40B-AABA-BC1A-9570-29C4B71674BF}"/>
              </a:ext>
            </a:extLst>
          </p:cNvPr>
          <p:cNvSpPr/>
          <p:nvPr/>
        </p:nvSpPr>
        <p:spPr>
          <a:xfrm>
            <a:off x="9932181" y="5514882"/>
            <a:ext cx="1461715" cy="358169"/>
          </a:xfrm>
          <a:custGeom>
            <a:avLst/>
            <a:gdLst/>
            <a:ahLst/>
            <a:cxnLst/>
            <a:rect l="l" t="t" r="r" b="b"/>
            <a:pathLst>
              <a:path w="2192573" h="537253">
                <a:moveTo>
                  <a:pt x="0" y="0"/>
                </a:moveTo>
                <a:lnTo>
                  <a:pt x="2192573" y="0"/>
                </a:lnTo>
                <a:lnTo>
                  <a:pt x="2192573" y="537253"/>
                </a:lnTo>
                <a:lnTo>
                  <a:pt x="0" y="537253"/>
                </a:lnTo>
                <a:lnTo>
                  <a:pt x="0" y="0"/>
                </a:lnTo>
                <a:close/>
              </a:path>
            </a:pathLst>
          </a:custGeom>
          <a:blipFill>
            <a:blip r:embed="rId45"/>
            <a:stretch>
              <a:fillRect/>
            </a:stretch>
          </a:blipFill>
        </p:spPr>
        <p:txBody>
          <a:bodyPr/>
          <a:lstStyle/>
          <a:p>
            <a:endParaRPr lang="en-US" sz="1200"/>
          </a:p>
        </p:txBody>
      </p:sp>
      <p:sp>
        <p:nvSpPr>
          <p:cNvPr id="45" name="TextBox 45">
            <a:extLst>
              <a:ext uri="{FF2B5EF4-FFF2-40B4-BE49-F238E27FC236}">
                <a16:creationId xmlns:a16="http://schemas.microsoft.com/office/drawing/2014/main" id="{F1AE4122-FC9D-9891-2A03-1B251159245F}"/>
              </a:ext>
            </a:extLst>
          </p:cNvPr>
          <p:cNvSpPr txBox="1"/>
          <p:nvPr/>
        </p:nvSpPr>
        <p:spPr>
          <a:xfrm>
            <a:off x="4709749" y="3795778"/>
            <a:ext cx="3771083" cy="346249"/>
          </a:xfrm>
          <a:prstGeom prst="rect">
            <a:avLst/>
          </a:prstGeom>
        </p:spPr>
        <p:txBody>
          <a:bodyPr wrap="square" lIns="0" tIns="0" rIns="0" bIns="0" rtlCol="0" anchor="t">
            <a:spAutoFit/>
          </a:bodyPr>
          <a:lstStyle/>
          <a:p>
            <a:pPr algn="ctr">
              <a:lnSpc>
                <a:spcPts val="2553"/>
              </a:lnSpc>
              <a:spcBef>
                <a:spcPct val="0"/>
              </a:spcBef>
            </a:pPr>
            <a:r>
              <a:rPr lang="en-US" sz="2200" b="1" spc="100" err="1">
                <a:solidFill>
                  <a:srgbClr val="4372C4"/>
                </a:solidFill>
                <a:latin typeface="Poppins" pitchFamily="2" charset="77"/>
                <a:ea typeface="Canva Sans Bold"/>
                <a:cs typeface="Poppins" pitchFamily="2" charset="77"/>
                <a:sym typeface="Canva Sans Bold"/>
              </a:rPr>
              <a:t>Biocluster</a:t>
            </a:r>
            <a:r>
              <a:rPr lang="en-US" sz="2200" b="1" spc="100">
                <a:solidFill>
                  <a:srgbClr val="4372C4"/>
                </a:solidFill>
                <a:latin typeface="Poppins" pitchFamily="2" charset="77"/>
                <a:ea typeface="Canva Sans Bold"/>
                <a:cs typeface="Poppins" pitchFamily="2" charset="77"/>
                <a:sym typeface="Canva Sans Bold"/>
              </a:rPr>
              <a:t> Ecosystem </a:t>
            </a:r>
          </a:p>
        </p:txBody>
      </p:sp>
    </p:spTree>
    <p:extLst>
      <p:ext uri="{BB962C8B-B14F-4D97-AF65-F5344CB8AC3E}">
        <p14:creationId xmlns:p14="http://schemas.microsoft.com/office/powerpoint/2010/main" val="853924828"/>
      </p:ext>
    </p:extLst>
  </p:cSld>
  <p:clrMapOvr>
    <a:masterClrMapping/>
  </p:clrMapOvr>
  <mc:AlternateContent xmlns:mc="http://schemas.openxmlformats.org/markup-compatibility/2006" xmlns:p14="http://schemas.microsoft.com/office/powerpoint/2010/main">
    <mc:Choice Requires="p14">
      <p:transition p14:dur="250" advClick="0" advTm="8000">
        <p:fade/>
      </p:transition>
    </mc:Choice>
    <mc:Fallback xmlns="">
      <p:transition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2">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1341120"/>
          </a:xfrm>
          <a:prstGeom prst="rect">
            <a:avLst/>
          </a:prstGeom>
          <a:solidFill>
            <a:srgbClr val="4372C4"/>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420062" y="213360"/>
            <a:ext cx="10972800" cy="54864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700" b="1" dirty="0">
                <a:solidFill>
                  <a:srgbClr val="FFFFFF"/>
                </a:solidFill>
                <a:latin typeface="Poppins"/>
                <a:cs typeface="Arial Black" pitchFamily="34" charset="-120"/>
              </a:rPr>
              <a:t>PEI Bio Success Stories</a:t>
            </a:r>
            <a:endParaRPr lang="en-US" sz="3700" b="1" dirty="0">
              <a:solidFill>
                <a:srgbClr val="FFFFFF"/>
              </a:solidFill>
              <a:latin typeface="Poppins"/>
            </a:endParaRPr>
          </a:p>
        </p:txBody>
      </p:sp>
      <p:sp>
        <p:nvSpPr>
          <p:cNvPr id="4" name="Text 2"/>
          <p:cNvSpPr/>
          <p:nvPr/>
        </p:nvSpPr>
        <p:spPr>
          <a:xfrm>
            <a:off x="420062" y="694944"/>
            <a:ext cx="10972800" cy="48768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00" b="1" dirty="0">
                <a:solidFill>
                  <a:srgbClr val="F5C518"/>
                </a:solidFill>
                <a:latin typeface="Poppins"/>
                <a:ea typeface="Arial" pitchFamily="34" charset="-122"/>
                <a:cs typeface="Arial"/>
              </a:rPr>
              <a:t>2024 - Five billion-dollar transactions in Canada, 2 from PEI.</a:t>
            </a:r>
            <a:endParaRPr lang="en-US" sz="2100" dirty="0">
              <a:latin typeface="Poppins"/>
              <a:cs typeface="Arial"/>
            </a:endParaRPr>
          </a:p>
        </p:txBody>
      </p:sp>
      <p:sp>
        <p:nvSpPr>
          <p:cNvPr id="5" name="Shape 3"/>
          <p:cNvSpPr/>
          <p:nvPr/>
        </p:nvSpPr>
        <p:spPr>
          <a:xfrm>
            <a:off x="609600" y="1645920"/>
            <a:ext cx="3413760" cy="2682240"/>
          </a:xfrm>
          <a:prstGeom prst="rect">
            <a:avLst/>
          </a:prstGeom>
          <a:solidFill>
            <a:srgbClr val="0A2540">
              <a:alpha val="78555"/>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609600" y="1828800"/>
            <a:ext cx="3413760" cy="13411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9600" b="1">
                <a:solidFill>
                  <a:srgbClr val="F5C518"/>
                </a:solidFill>
                <a:latin typeface="Poppins" pitchFamily="34" charset="0"/>
                <a:ea typeface="Arial Black" pitchFamily="34" charset="-122"/>
                <a:cs typeface="Arial Black" pitchFamily="34" charset="-120"/>
              </a:rPr>
              <a:t>40%</a:t>
            </a:r>
            <a:endParaRPr lang="en-US" sz="9600"/>
          </a:p>
        </p:txBody>
      </p:sp>
      <p:sp>
        <p:nvSpPr>
          <p:cNvPr id="7" name="Text 5"/>
          <p:cNvSpPr/>
          <p:nvPr/>
        </p:nvSpPr>
        <p:spPr>
          <a:xfrm>
            <a:off x="792480" y="3169920"/>
            <a:ext cx="3048000" cy="9753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a:solidFill>
                  <a:srgbClr val="FFFFFF"/>
                </a:solidFill>
                <a:latin typeface="Poppins" pitchFamily="34" charset="0"/>
                <a:ea typeface="Arial" pitchFamily="34" charset="-122"/>
                <a:cs typeface="Arial" pitchFamily="34" charset="-120"/>
              </a:rPr>
              <a:t>of Canada's unicorn deals came from tiny PEI</a:t>
            </a:r>
            <a:endParaRPr lang="en-US" sz="1733"/>
          </a:p>
        </p:txBody>
      </p:sp>
      <p:sp>
        <p:nvSpPr>
          <p:cNvPr id="8" name="Shape 6"/>
          <p:cNvSpPr/>
          <p:nvPr/>
        </p:nvSpPr>
        <p:spPr>
          <a:xfrm>
            <a:off x="4267200" y="1645920"/>
            <a:ext cx="3657600" cy="2682240"/>
          </a:xfrm>
          <a:prstGeom prst="rect">
            <a:avLst/>
          </a:prstGeom>
          <a:solidFill>
            <a:srgbClr val="FFFFFF"/>
          </a:solidFill>
          <a:ln/>
          <a:effectLst>
            <a:outerShdw blurRad="76200" dist="25400" dir="8100000" algn="bl" rotWithShape="0">
              <a:srgbClr val="000000">
                <a:alpha val="1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 name="Shape 7"/>
          <p:cNvSpPr/>
          <p:nvPr/>
        </p:nvSpPr>
        <p:spPr>
          <a:xfrm>
            <a:off x="4267200" y="1645920"/>
            <a:ext cx="3657600" cy="97536"/>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4450080" y="1950720"/>
            <a:ext cx="3291840" cy="7924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800" b="1">
                <a:solidFill>
                  <a:srgbClr val="0891B2"/>
                </a:solidFill>
                <a:latin typeface="Poppins" pitchFamily="34" charset="0"/>
                <a:ea typeface="Arial Black" pitchFamily="34" charset="-122"/>
                <a:cs typeface="Arial Black" pitchFamily="34" charset="-120"/>
              </a:rPr>
              <a:t>$1.25B</a:t>
            </a:r>
            <a:endParaRPr lang="en-US" sz="4800"/>
          </a:p>
        </p:txBody>
      </p:sp>
      <p:sp>
        <p:nvSpPr>
          <p:cNvPr id="11" name="Text 9"/>
          <p:cNvSpPr/>
          <p:nvPr/>
        </p:nvSpPr>
        <p:spPr>
          <a:xfrm>
            <a:off x="4450080" y="2743200"/>
            <a:ext cx="3291840" cy="4267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1E293B"/>
                </a:solidFill>
                <a:latin typeface="Poppins" pitchFamily="34" charset="0"/>
                <a:ea typeface="Arial" pitchFamily="34" charset="-122"/>
                <a:cs typeface="Arial" pitchFamily="34" charset="-120"/>
              </a:rPr>
              <a:t>BIOVECTRA → Agilent</a:t>
            </a:r>
            <a:endParaRPr lang="en-US" sz="1867"/>
          </a:p>
        </p:txBody>
      </p:sp>
      <p:sp>
        <p:nvSpPr>
          <p:cNvPr id="12" name="Text 10"/>
          <p:cNvSpPr/>
          <p:nvPr/>
        </p:nvSpPr>
        <p:spPr>
          <a:xfrm>
            <a:off x="4450080" y="3230880"/>
            <a:ext cx="3291840" cy="9144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64748B"/>
                </a:solidFill>
                <a:latin typeface="Poppins" pitchFamily="34" charset="0"/>
                <a:ea typeface="Arial" pitchFamily="34" charset="-122"/>
                <a:cs typeface="Arial" pitchFamily="34" charset="-120"/>
              </a:rPr>
              <a:t>Global CDMO of biologics, new modalities, APIs, &amp; drug development services</a:t>
            </a:r>
            <a:endParaRPr lang="en-US" sz="1467"/>
          </a:p>
        </p:txBody>
      </p:sp>
      <p:sp>
        <p:nvSpPr>
          <p:cNvPr id="13" name="Shape 11"/>
          <p:cNvSpPr/>
          <p:nvPr/>
        </p:nvSpPr>
        <p:spPr>
          <a:xfrm>
            <a:off x="8168640" y="1645920"/>
            <a:ext cx="3657600" cy="2682240"/>
          </a:xfrm>
          <a:prstGeom prst="rect">
            <a:avLst/>
          </a:prstGeom>
          <a:solidFill>
            <a:srgbClr val="FFFFFF"/>
          </a:solidFill>
          <a:ln/>
          <a:effectLst>
            <a:outerShdw blurRad="76200" dist="25400" dir="8100000" algn="bl" rotWithShape="0">
              <a:srgbClr val="000000">
                <a:alpha val="1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Shape 12"/>
          <p:cNvSpPr/>
          <p:nvPr/>
        </p:nvSpPr>
        <p:spPr>
          <a:xfrm>
            <a:off x="8168640" y="1645920"/>
            <a:ext cx="3657600" cy="97536"/>
          </a:xfrm>
          <a:prstGeom prst="rect">
            <a:avLst/>
          </a:prstGeom>
          <a:solidFill>
            <a:srgbClr val="D4A01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Text 13"/>
          <p:cNvSpPr/>
          <p:nvPr/>
        </p:nvSpPr>
        <p:spPr>
          <a:xfrm>
            <a:off x="8351520" y="1950720"/>
            <a:ext cx="3291840" cy="7924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800" b="1">
                <a:solidFill>
                  <a:srgbClr val="D4A012"/>
                </a:solidFill>
                <a:latin typeface="Poppins" pitchFamily="34" charset="0"/>
                <a:ea typeface="Arial Black" pitchFamily="34" charset="-122"/>
                <a:cs typeface="Arial Black" pitchFamily="34" charset="-120"/>
              </a:rPr>
              <a:t>$1.75B</a:t>
            </a:r>
            <a:endParaRPr lang="en-US" sz="4800"/>
          </a:p>
        </p:txBody>
      </p:sp>
      <p:sp>
        <p:nvSpPr>
          <p:cNvPr id="16" name="Text 14"/>
          <p:cNvSpPr/>
          <p:nvPr/>
        </p:nvSpPr>
        <p:spPr>
          <a:xfrm>
            <a:off x="8351520" y="2743200"/>
            <a:ext cx="3291840" cy="4267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1E293B"/>
                </a:solidFill>
                <a:latin typeface="Poppins" pitchFamily="34" charset="0"/>
                <a:ea typeface="Arial" pitchFamily="34" charset="-122"/>
                <a:cs typeface="Arial" pitchFamily="34" charset="-120"/>
              </a:rPr>
              <a:t>Elanco Aqua → Merck</a:t>
            </a:r>
            <a:endParaRPr lang="en-US" sz="1867"/>
          </a:p>
        </p:txBody>
      </p:sp>
      <p:sp>
        <p:nvSpPr>
          <p:cNvPr id="17" name="Text 15"/>
          <p:cNvSpPr/>
          <p:nvPr/>
        </p:nvSpPr>
        <p:spPr>
          <a:xfrm>
            <a:off x="8351520" y="3230880"/>
            <a:ext cx="3291840" cy="9144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64748B"/>
                </a:solidFill>
                <a:latin typeface="Poppins" pitchFamily="34" charset="0"/>
                <a:ea typeface="Arial" pitchFamily="34" charset="-122"/>
                <a:cs typeface="Arial" pitchFamily="34" charset="-120"/>
              </a:rPr>
              <a:t>Animal health and aquaculture vaccines innovation</a:t>
            </a:r>
            <a:endParaRPr lang="en-US" sz="1467"/>
          </a:p>
        </p:txBody>
      </p:sp>
      <p:sp>
        <p:nvSpPr>
          <p:cNvPr id="18" name="Shape 16"/>
          <p:cNvSpPr/>
          <p:nvPr/>
        </p:nvSpPr>
        <p:spPr>
          <a:xfrm>
            <a:off x="609600" y="4632960"/>
            <a:ext cx="11216640" cy="1584960"/>
          </a:xfrm>
          <a:prstGeom prst="rect">
            <a:avLst/>
          </a:prstGeom>
          <a:solidFill>
            <a:srgbClr val="0A2540">
              <a:alpha val="5000"/>
            </a:srgbClr>
          </a:solidFill>
          <a:ln w="12700">
            <a:solidFill>
              <a:srgbClr val="0A254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Text 17"/>
          <p:cNvSpPr/>
          <p:nvPr/>
        </p:nvSpPr>
        <p:spPr>
          <a:xfrm>
            <a:off x="853440" y="4754880"/>
            <a:ext cx="316992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00" b="1">
                <a:solidFill>
                  <a:srgbClr val="0A2540"/>
                </a:solidFill>
                <a:latin typeface="Poppins" pitchFamily="34" charset="0"/>
                <a:ea typeface="Arial" pitchFamily="34" charset="-122"/>
                <a:cs typeface="Arial" pitchFamily="34" charset="-120"/>
              </a:rPr>
              <a:t>KEY “FIRSTS” FROM PEI</a:t>
            </a:r>
            <a:endParaRPr lang="en-US" sz="1800"/>
          </a:p>
        </p:txBody>
      </p:sp>
      <p:sp>
        <p:nvSpPr>
          <p:cNvPr id="20" name="Shape 18"/>
          <p:cNvSpPr/>
          <p:nvPr/>
        </p:nvSpPr>
        <p:spPr>
          <a:xfrm>
            <a:off x="913068" y="5431587"/>
            <a:ext cx="146304" cy="146304"/>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Text 19"/>
          <p:cNvSpPr/>
          <p:nvPr/>
        </p:nvSpPr>
        <p:spPr>
          <a:xfrm>
            <a:off x="1097280" y="5181600"/>
            <a:ext cx="3413760" cy="8534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00" b="1">
                <a:solidFill>
                  <a:srgbClr val="1E293B"/>
                </a:solidFill>
                <a:latin typeface="Poppins" panose="020B0604020202020204" pitchFamily="34" charset="0"/>
                <a:ea typeface="Arial" pitchFamily="34" charset="-122"/>
                <a:cs typeface="Arial" panose="020B0604020202020204" pitchFamily="34" charset="0"/>
              </a:rPr>
              <a:t>First DNA-based vaccine for animals approved globally</a:t>
            </a:r>
            <a:endParaRPr lang="en-US" sz="1400">
              <a:latin typeface="Arial" panose="020B0604020202020204" pitchFamily="34" charset="0"/>
              <a:cs typeface="Arial" panose="020B0604020202020204" pitchFamily="34" charset="0"/>
            </a:endParaRPr>
          </a:p>
        </p:txBody>
      </p:sp>
      <p:sp>
        <p:nvSpPr>
          <p:cNvPr id="22" name="Shape 20"/>
          <p:cNvSpPr/>
          <p:nvPr/>
        </p:nvSpPr>
        <p:spPr>
          <a:xfrm>
            <a:off x="4620768" y="5427181"/>
            <a:ext cx="146304" cy="146304"/>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Text 21"/>
          <p:cNvSpPr/>
          <p:nvPr/>
        </p:nvSpPr>
        <p:spPr>
          <a:xfrm>
            <a:off x="4876800" y="5181600"/>
            <a:ext cx="3413760" cy="8534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00" b="1">
                <a:solidFill>
                  <a:srgbClr val="1E293B"/>
                </a:solidFill>
                <a:latin typeface="Poppins" panose="020B0604020202020204" pitchFamily="34" charset="0"/>
                <a:ea typeface="Arial" pitchFamily="34" charset="-122"/>
                <a:cs typeface="Arial" panose="020B0604020202020204" pitchFamily="34" charset="0"/>
              </a:rPr>
              <a:t>First biomanufacturing fill &amp; finish for mRNA vaccines</a:t>
            </a:r>
            <a:endParaRPr lang="en-US" sz="1400">
              <a:latin typeface="Arial" panose="020B0604020202020204" pitchFamily="34" charset="0"/>
              <a:cs typeface="Arial" panose="020B0604020202020204" pitchFamily="34" charset="0"/>
            </a:endParaRPr>
          </a:p>
        </p:txBody>
      </p:sp>
      <p:sp>
        <p:nvSpPr>
          <p:cNvPr id="24" name="Shape 22"/>
          <p:cNvSpPr/>
          <p:nvPr/>
        </p:nvSpPr>
        <p:spPr>
          <a:xfrm>
            <a:off x="8510016" y="5437632"/>
            <a:ext cx="146304" cy="146304"/>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5" name="Text 23"/>
          <p:cNvSpPr/>
          <p:nvPr/>
        </p:nvSpPr>
        <p:spPr>
          <a:xfrm>
            <a:off x="8656320" y="5149312"/>
            <a:ext cx="2910066" cy="88572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00" b="1">
                <a:solidFill>
                  <a:srgbClr val="1E293B"/>
                </a:solidFill>
                <a:latin typeface="Poppins" panose="020B0604020202020204" pitchFamily="34" charset="0"/>
                <a:ea typeface="Arial" pitchFamily="34" charset="-122"/>
                <a:cs typeface="Arial" panose="020B0604020202020204" pitchFamily="34" charset="0"/>
              </a:rPr>
              <a:t>First GMO fish approved for enhanced salmon production</a:t>
            </a:r>
            <a:endParaRPr lang="en-US" sz="1400">
              <a:latin typeface="Arial" panose="020B0604020202020204" pitchFamily="34" charset="0"/>
              <a:cs typeface="Arial" panose="020B0604020202020204" pitchFamily="34" charset="0"/>
            </a:endParaRPr>
          </a:p>
        </p:txBody>
      </p:sp>
      <p:pic>
        <p:nvPicPr>
          <p:cNvPr id="26" name="Image 0" descr="preencoded.png"/>
          <p:cNvPicPr>
            <a:picLocks noChangeAspect="1"/>
          </p:cNvPicPr>
          <p:nvPr/>
        </p:nvPicPr>
        <p:blipFill>
          <a:blip r:embed="rId3"/>
          <a:stretch>
            <a:fillRect/>
          </a:stretch>
        </p:blipFill>
        <p:spPr>
          <a:xfrm>
            <a:off x="10615305" y="6355597"/>
            <a:ext cx="1463040" cy="365760"/>
          </a:xfrm>
          <a:prstGeom prst="rect">
            <a:avLst/>
          </a:prstGeom>
        </p:spPr>
      </p:pic>
    </p:spTree>
    <p:extLst>
      <p:ext uri="{BB962C8B-B14F-4D97-AF65-F5344CB8AC3E}">
        <p14:creationId xmlns:p14="http://schemas.microsoft.com/office/powerpoint/2010/main" val="2517499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rgbClr val="4372C4"/>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403440" y="276840"/>
            <a:ext cx="10972800" cy="54864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400" b="1">
                <a:solidFill>
                  <a:srgbClr val="FFFFFF"/>
                </a:solidFill>
                <a:latin typeface="Poppins Bold"/>
                <a:ea typeface="Arial Black" pitchFamily="34" charset="-122"/>
                <a:cs typeface="Arial Black" pitchFamily="34" charset="-120"/>
              </a:rPr>
              <a:t>PATH TO $2B+ GDP IMPACT – PEI's ROLE</a:t>
            </a:r>
            <a:endParaRPr lang="en-US" sz="3400">
              <a:latin typeface="Poppins Bold"/>
              <a:cs typeface="Poppins Bold"/>
            </a:endParaRPr>
          </a:p>
        </p:txBody>
      </p:sp>
      <p:sp>
        <p:nvSpPr>
          <p:cNvPr id="4" name="Text 2"/>
          <p:cNvSpPr/>
          <p:nvPr/>
        </p:nvSpPr>
        <p:spPr>
          <a:xfrm>
            <a:off x="609600" y="1158240"/>
            <a:ext cx="10972800" cy="42672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50" b="1">
                <a:solidFill>
                  <a:srgbClr val="1E293B"/>
                </a:solidFill>
                <a:latin typeface="Arial"/>
                <a:ea typeface="Arial" pitchFamily="34" charset="-122"/>
                <a:cs typeface="Arial"/>
              </a:rPr>
              <a:t>From $634M revenue today to $1B+ by 2030 — here's how we get there in PEI</a:t>
            </a:r>
            <a:endParaRPr lang="en-US" sz="1867" b="1"/>
          </a:p>
        </p:txBody>
      </p:sp>
      <p:sp>
        <p:nvSpPr>
          <p:cNvPr id="5" name="Shape 3"/>
          <p:cNvSpPr/>
          <p:nvPr/>
        </p:nvSpPr>
        <p:spPr>
          <a:xfrm>
            <a:off x="159600" y="1701840"/>
            <a:ext cx="11216640" cy="3535680"/>
          </a:xfrm>
          <a:prstGeom prst="rect">
            <a:avLst/>
          </a:prstGeom>
          <a:solidFill>
            <a:srgbClr val="FFFFFF"/>
          </a:solidFill>
          <a:ln/>
          <a:effectLst>
            <a:outerShdw blurRad="50800" dist="127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220560" y="4481616"/>
            <a:ext cx="731520" cy="29260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067">
                <a:solidFill>
                  <a:srgbClr val="64748B"/>
                </a:solidFill>
                <a:latin typeface="Arial" pitchFamily="34" charset="0"/>
                <a:ea typeface="Arial" pitchFamily="34" charset="-122"/>
                <a:cs typeface="Arial" pitchFamily="34" charset="-120"/>
              </a:rPr>
              <a:t>$0M</a:t>
            </a:r>
            <a:endParaRPr lang="en-US" sz="1067"/>
          </a:p>
        </p:txBody>
      </p:sp>
      <p:sp>
        <p:nvSpPr>
          <p:cNvPr id="7" name="Shape 5"/>
          <p:cNvSpPr/>
          <p:nvPr/>
        </p:nvSpPr>
        <p:spPr>
          <a:xfrm>
            <a:off x="1013040" y="4627920"/>
            <a:ext cx="10119360" cy="12192"/>
          </a:xfrm>
          <a:prstGeom prst="rect">
            <a:avLst/>
          </a:prstGeom>
          <a:solidFill>
            <a:srgbClr val="CBD5E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Text 6"/>
          <p:cNvSpPr/>
          <p:nvPr/>
        </p:nvSpPr>
        <p:spPr>
          <a:xfrm>
            <a:off x="220560" y="3816597"/>
            <a:ext cx="731520" cy="29260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067">
                <a:solidFill>
                  <a:srgbClr val="64748B"/>
                </a:solidFill>
                <a:latin typeface="Arial" pitchFamily="34" charset="0"/>
                <a:ea typeface="Arial" pitchFamily="34" charset="-122"/>
                <a:cs typeface="Arial" pitchFamily="34" charset="-120"/>
              </a:rPr>
              <a:t>$250M</a:t>
            </a:r>
            <a:endParaRPr lang="en-US" sz="1067"/>
          </a:p>
        </p:txBody>
      </p:sp>
      <p:sp>
        <p:nvSpPr>
          <p:cNvPr id="9" name="Shape 7"/>
          <p:cNvSpPr/>
          <p:nvPr/>
        </p:nvSpPr>
        <p:spPr>
          <a:xfrm>
            <a:off x="1013040" y="3962901"/>
            <a:ext cx="10119360" cy="12192"/>
          </a:xfrm>
          <a:prstGeom prst="rect">
            <a:avLst/>
          </a:prstGeom>
          <a:solidFill>
            <a:srgbClr val="CBD5E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20560" y="3151580"/>
            <a:ext cx="731520" cy="29260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067">
                <a:solidFill>
                  <a:srgbClr val="64748B"/>
                </a:solidFill>
                <a:latin typeface="Arial" pitchFamily="34" charset="0"/>
                <a:ea typeface="Arial" pitchFamily="34" charset="-122"/>
                <a:cs typeface="Arial" pitchFamily="34" charset="-120"/>
              </a:rPr>
              <a:t>$500M</a:t>
            </a:r>
            <a:endParaRPr lang="en-US" sz="1067"/>
          </a:p>
        </p:txBody>
      </p:sp>
      <p:sp>
        <p:nvSpPr>
          <p:cNvPr id="11" name="Shape 9"/>
          <p:cNvSpPr/>
          <p:nvPr/>
        </p:nvSpPr>
        <p:spPr>
          <a:xfrm>
            <a:off x="1013040" y="3297884"/>
            <a:ext cx="10119360" cy="12192"/>
          </a:xfrm>
          <a:prstGeom prst="rect">
            <a:avLst/>
          </a:prstGeom>
          <a:solidFill>
            <a:srgbClr val="CBD5E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10"/>
          <p:cNvSpPr/>
          <p:nvPr/>
        </p:nvSpPr>
        <p:spPr>
          <a:xfrm>
            <a:off x="220560" y="2486561"/>
            <a:ext cx="731520" cy="29260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067">
                <a:solidFill>
                  <a:srgbClr val="64748B"/>
                </a:solidFill>
                <a:latin typeface="Arial" pitchFamily="34" charset="0"/>
                <a:ea typeface="Arial" pitchFamily="34" charset="-122"/>
                <a:cs typeface="Arial" pitchFamily="34" charset="-120"/>
              </a:rPr>
              <a:t>$750M</a:t>
            </a:r>
            <a:endParaRPr lang="en-US" sz="1067"/>
          </a:p>
        </p:txBody>
      </p:sp>
      <p:sp>
        <p:nvSpPr>
          <p:cNvPr id="13" name="Shape 11"/>
          <p:cNvSpPr/>
          <p:nvPr/>
        </p:nvSpPr>
        <p:spPr>
          <a:xfrm>
            <a:off x="1013040" y="2632865"/>
            <a:ext cx="10119360" cy="12192"/>
          </a:xfrm>
          <a:prstGeom prst="rect">
            <a:avLst/>
          </a:prstGeom>
          <a:solidFill>
            <a:srgbClr val="CBD5E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Text 12"/>
          <p:cNvSpPr/>
          <p:nvPr/>
        </p:nvSpPr>
        <p:spPr>
          <a:xfrm>
            <a:off x="220560" y="1821543"/>
            <a:ext cx="731520" cy="29260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067">
                <a:solidFill>
                  <a:srgbClr val="64748B"/>
                </a:solidFill>
                <a:latin typeface="Arial" pitchFamily="34" charset="0"/>
                <a:ea typeface="Arial" pitchFamily="34" charset="-122"/>
                <a:cs typeface="Arial" pitchFamily="34" charset="-120"/>
              </a:rPr>
              <a:t>$1000M</a:t>
            </a:r>
            <a:endParaRPr lang="en-US" sz="1067"/>
          </a:p>
        </p:txBody>
      </p:sp>
      <p:sp>
        <p:nvSpPr>
          <p:cNvPr id="15" name="Shape 13"/>
          <p:cNvSpPr/>
          <p:nvPr/>
        </p:nvSpPr>
        <p:spPr>
          <a:xfrm>
            <a:off x="1013040" y="1967847"/>
            <a:ext cx="10119360" cy="12192"/>
          </a:xfrm>
          <a:prstGeom prst="rect">
            <a:avLst/>
          </a:prstGeom>
          <a:solidFill>
            <a:srgbClr val="CBD5E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Shape 14"/>
          <p:cNvSpPr/>
          <p:nvPr/>
        </p:nvSpPr>
        <p:spPr>
          <a:xfrm>
            <a:off x="1256880" y="2941434"/>
            <a:ext cx="1341120" cy="1686487"/>
          </a:xfrm>
          <a:prstGeom prst="rect">
            <a:avLst/>
          </a:prstGeom>
          <a:solidFill>
            <a:srgbClr val="0A254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7" name="Text 15"/>
          <p:cNvSpPr/>
          <p:nvPr/>
        </p:nvSpPr>
        <p:spPr>
          <a:xfrm>
            <a:off x="1256880" y="2392793"/>
            <a:ext cx="134112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0A2540"/>
                </a:solidFill>
                <a:latin typeface="Arial" pitchFamily="34" charset="0"/>
                <a:ea typeface="Arial" pitchFamily="34" charset="-122"/>
                <a:cs typeface="Arial" pitchFamily="34" charset="-120"/>
              </a:rPr>
              <a:t>$634M</a:t>
            </a:r>
            <a:endParaRPr lang="en-US" sz="1200"/>
          </a:p>
          <a:p>
            <a:pPr marL="0" indent="0" algn="ctr">
              <a:buNone/>
            </a:pPr>
            <a:r>
              <a:rPr lang="en-US" sz="1200" b="1">
                <a:solidFill>
                  <a:srgbClr val="0A2540"/>
                </a:solidFill>
                <a:latin typeface="Arial" pitchFamily="34" charset="0"/>
                <a:ea typeface="Arial" pitchFamily="34" charset="-122"/>
                <a:cs typeface="Arial" pitchFamily="34" charset="-120"/>
              </a:rPr>
              <a:t>Current</a:t>
            </a:r>
            <a:endParaRPr lang="en-US" sz="1200"/>
          </a:p>
        </p:txBody>
      </p:sp>
      <p:sp>
        <p:nvSpPr>
          <p:cNvPr id="18" name="Text 16"/>
          <p:cNvSpPr/>
          <p:nvPr/>
        </p:nvSpPr>
        <p:spPr>
          <a:xfrm>
            <a:off x="1256880" y="4725456"/>
            <a:ext cx="134112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a:solidFill>
                  <a:srgbClr val="1E293B"/>
                </a:solidFill>
                <a:latin typeface="Arial" pitchFamily="34" charset="0"/>
                <a:ea typeface="Arial" pitchFamily="34" charset="-122"/>
                <a:cs typeface="Arial" pitchFamily="34" charset="-120"/>
              </a:rPr>
              <a:t>2024</a:t>
            </a:r>
            <a:endParaRPr lang="en-US" sz="1333"/>
          </a:p>
        </p:txBody>
      </p:sp>
      <p:sp>
        <p:nvSpPr>
          <p:cNvPr id="19" name="Shape 17"/>
          <p:cNvSpPr/>
          <p:nvPr/>
        </p:nvSpPr>
        <p:spPr>
          <a:xfrm>
            <a:off x="2780880" y="2765869"/>
            <a:ext cx="1341120" cy="1862051"/>
          </a:xfrm>
          <a:prstGeom prst="rect">
            <a:avLst/>
          </a:prstGeom>
          <a:solidFill>
            <a:srgbClr val="163B5C"/>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Text 18"/>
          <p:cNvSpPr/>
          <p:nvPr/>
        </p:nvSpPr>
        <p:spPr>
          <a:xfrm>
            <a:off x="2780880" y="2217229"/>
            <a:ext cx="134112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163B5C"/>
                </a:solidFill>
                <a:latin typeface="Arial" pitchFamily="34" charset="0"/>
                <a:ea typeface="Arial" pitchFamily="34" charset="-122"/>
                <a:cs typeface="Arial" pitchFamily="34" charset="-120"/>
              </a:rPr>
              <a:t>$700M</a:t>
            </a:r>
            <a:endParaRPr lang="en-US" sz="1200"/>
          </a:p>
        </p:txBody>
      </p:sp>
      <p:sp>
        <p:nvSpPr>
          <p:cNvPr id="21" name="Text 19"/>
          <p:cNvSpPr/>
          <p:nvPr/>
        </p:nvSpPr>
        <p:spPr>
          <a:xfrm>
            <a:off x="2780880" y="4725456"/>
            <a:ext cx="134112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a:solidFill>
                  <a:srgbClr val="1E293B"/>
                </a:solidFill>
                <a:latin typeface="Arial" pitchFamily="34" charset="0"/>
                <a:ea typeface="Arial" pitchFamily="34" charset="-122"/>
                <a:cs typeface="Arial" pitchFamily="34" charset="-120"/>
              </a:rPr>
              <a:t>2025</a:t>
            </a:r>
            <a:endParaRPr lang="en-US" sz="1333"/>
          </a:p>
        </p:txBody>
      </p:sp>
      <p:sp>
        <p:nvSpPr>
          <p:cNvPr id="22" name="Shape 20"/>
          <p:cNvSpPr/>
          <p:nvPr/>
        </p:nvSpPr>
        <p:spPr>
          <a:xfrm>
            <a:off x="4304880" y="2553064"/>
            <a:ext cx="1341120" cy="2074857"/>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Text 21"/>
          <p:cNvSpPr/>
          <p:nvPr/>
        </p:nvSpPr>
        <p:spPr>
          <a:xfrm>
            <a:off x="4304880" y="2004423"/>
            <a:ext cx="134112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0891B2"/>
                </a:solidFill>
                <a:latin typeface="Arial" pitchFamily="34" charset="0"/>
                <a:ea typeface="Arial" pitchFamily="34" charset="-122"/>
                <a:cs typeface="Arial" pitchFamily="34" charset="-120"/>
              </a:rPr>
              <a:t>$780M</a:t>
            </a:r>
            <a:endParaRPr lang="en-US" sz="1200"/>
          </a:p>
        </p:txBody>
      </p:sp>
      <p:sp>
        <p:nvSpPr>
          <p:cNvPr id="24" name="Text 22"/>
          <p:cNvSpPr/>
          <p:nvPr/>
        </p:nvSpPr>
        <p:spPr>
          <a:xfrm>
            <a:off x="4304880" y="4725456"/>
            <a:ext cx="134112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a:solidFill>
                  <a:srgbClr val="1E293B"/>
                </a:solidFill>
                <a:latin typeface="Arial" pitchFamily="34" charset="0"/>
                <a:ea typeface="Arial" pitchFamily="34" charset="-122"/>
                <a:cs typeface="Arial" pitchFamily="34" charset="-120"/>
              </a:rPr>
              <a:t>2026</a:t>
            </a:r>
            <a:endParaRPr lang="en-US" sz="1333"/>
          </a:p>
        </p:txBody>
      </p:sp>
      <p:sp>
        <p:nvSpPr>
          <p:cNvPr id="25" name="Shape 23"/>
          <p:cNvSpPr/>
          <p:nvPr/>
        </p:nvSpPr>
        <p:spPr>
          <a:xfrm>
            <a:off x="5828880" y="2366859"/>
            <a:ext cx="1341120" cy="2261061"/>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6" name="Text 24"/>
          <p:cNvSpPr/>
          <p:nvPr/>
        </p:nvSpPr>
        <p:spPr>
          <a:xfrm>
            <a:off x="5828880" y="1818219"/>
            <a:ext cx="134112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0891B2"/>
                </a:solidFill>
                <a:latin typeface="Arial" pitchFamily="34" charset="0"/>
                <a:ea typeface="Arial" pitchFamily="34" charset="-122"/>
                <a:cs typeface="Arial" pitchFamily="34" charset="-120"/>
              </a:rPr>
              <a:t>$850M</a:t>
            </a:r>
            <a:endParaRPr lang="en-US" sz="1200"/>
          </a:p>
        </p:txBody>
      </p:sp>
      <p:sp>
        <p:nvSpPr>
          <p:cNvPr id="27" name="Text 25"/>
          <p:cNvSpPr/>
          <p:nvPr/>
        </p:nvSpPr>
        <p:spPr>
          <a:xfrm>
            <a:off x="5828880" y="4725456"/>
            <a:ext cx="134112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a:solidFill>
                  <a:srgbClr val="1E293B"/>
                </a:solidFill>
                <a:latin typeface="Arial" pitchFamily="34" charset="0"/>
                <a:ea typeface="Arial" pitchFamily="34" charset="-122"/>
                <a:cs typeface="Arial" pitchFamily="34" charset="-120"/>
              </a:rPr>
              <a:t>2027</a:t>
            </a:r>
            <a:endParaRPr lang="en-US" sz="1333"/>
          </a:p>
        </p:txBody>
      </p:sp>
      <p:sp>
        <p:nvSpPr>
          <p:cNvPr id="28" name="Shape 26"/>
          <p:cNvSpPr/>
          <p:nvPr/>
        </p:nvSpPr>
        <p:spPr>
          <a:xfrm>
            <a:off x="7352880" y="2180653"/>
            <a:ext cx="1341120" cy="2447267"/>
          </a:xfrm>
          <a:prstGeom prst="rect">
            <a:avLst/>
          </a:prstGeom>
          <a:solidFill>
            <a:srgbClr val="06B6D4"/>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9" name="Text 27"/>
          <p:cNvSpPr/>
          <p:nvPr/>
        </p:nvSpPr>
        <p:spPr>
          <a:xfrm>
            <a:off x="7352880" y="1632013"/>
            <a:ext cx="134112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06B6D4"/>
                </a:solidFill>
                <a:latin typeface="Arial" pitchFamily="34" charset="0"/>
                <a:ea typeface="Arial" pitchFamily="34" charset="-122"/>
                <a:cs typeface="Arial" pitchFamily="34" charset="-120"/>
              </a:rPr>
              <a:t>$920M</a:t>
            </a:r>
            <a:endParaRPr lang="en-US" sz="1200"/>
          </a:p>
        </p:txBody>
      </p:sp>
      <p:sp>
        <p:nvSpPr>
          <p:cNvPr id="30" name="Text 28"/>
          <p:cNvSpPr/>
          <p:nvPr/>
        </p:nvSpPr>
        <p:spPr>
          <a:xfrm>
            <a:off x="7352880" y="4725456"/>
            <a:ext cx="134112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a:solidFill>
                  <a:srgbClr val="1E293B"/>
                </a:solidFill>
                <a:latin typeface="Arial" pitchFamily="34" charset="0"/>
                <a:ea typeface="Arial" pitchFamily="34" charset="-122"/>
                <a:cs typeface="Arial" pitchFamily="34" charset="-120"/>
              </a:rPr>
              <a:t>2028</a:t>
            </a:r>
            <a:endParaRPr lang="en-US" sz="1333"/>
          </a:p>
        </p:txBody>
      </p:sp>
      <p:sp>
        <p:nvSpPr>
          <p:cNvPr id="31" name="Shape 29"/>
          <p:cNvSpPr/>
          <p:nvPr/>
        </p:nvSpPr>
        <p:spPr>
          <a:xfrm>
            <a:off x="8876880" y="2021050"/>
            <a:ext cx="1341120" cy="2606871"/>
          </a:xfrm>
          <a:prstGeom prst="rect">
            <a:avLst/>
          </a:prstGeom>
          <a:solidFill>
            <a:srgbClr val="10B98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2" name="Text 30"/>
          <p:cNvSpPr/>
          <p:nvPr/>
        </p:nvSpPr>
        <p:spPr>
          <a:xfrm>
            <a:off x="8876880" y="1472409"/>
            <a:ext cx="134112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10B981"/>
                </a:solidFill>
                <a:latin typeface="Arial" pitchFamily="34" charset="0"/>
                <a:ea typeface="Arial" pitchFamily="34" charset="-122"/>
                <a:cs typeface="Arial" pitchFamily="34" charset="-120"/>
              </a:rPr>
              <a:t>$980M</a:t>
            </a:r>
            <a:endParaRPr lang="en-US" sz="1200"/>
          </a:p>
        </p:txBody>
      </p:sp>
      <p:sp>
        <p:nvSpPr>
          <p:cNvPr id="33" name="Text 31"/>
          <p:cNvSpPr/>
          <p:nvPr/>
        </p:nvSpPr>
        <p:spPr>
          <a:xfrm>
            <a:off x="8876880" y="4725456"/>
            <a:ext cx="134112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a:solidFill>
                  <a:srgbClr val="1E293B"/>
                </a:solidFill>
                <a:latin typeface="Arial" pitchFamily="34" charset="0"/>
                <a:ea typeface="Arial" pitchFamily="34" charset="-122"/>
                <a:cs typeface="Arial" pitchFamily="34" charset="-120"/>
              </a:rPr>
              <a:t>2029</a:t>
            </a:r>
            <a:endParaRPr lang="en-US" sz="1333"/>
          </a:p>
        </p:txBody>
      </p:sp>
      <p:sp>
        <p:nvSpPr>
          <p:cNvPr id="34" name="Shape 32"/>
          <p:cNvSpPr/>
          <p:nvPr/>
        </p:nvSpPr>
        <p:spPr>
          <a:xfrm>
            <a:off x="10400880" y="1834845"/>
            <a:ext cx="1341120" cy="2793076"/>
          </a:xfrm>
          <a:prstGeom prst="rect">
            <a:avLst/>
          </a:prstGeom>
          <a:solidFill>
            <a:srgbClr val="D4A01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5" name="Text 33"/>
          <p:cNvSpPr/>
          <p:nvPr/>
        </p:nvSpPr>
        <p:spPr>
          <a:xfrm>
            <a:off x="10400880" y="1286204"/>
            <a:ext cx="134112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D4A012"/>
                </a:solidFill>
                <a:latin typeface="Arial" pitchFamily="34" charset="0"/>
                <a:ea typeface="Arial" pitchFamily="34" charset="-122"/>
                <a:cs typeface="Arial" pitchFamily="34" charset="-120"/>
              </a:rPr>
              <a:t>$1.05B</a:t>
            </a:r>
            <a:endParaRPr lang="en-US" sz="1200"/>
          </a:p>
          <a:p>
            <a:pPr marL="0" indent="0" algn="ctr">
              <a:buNone/>
            </a:pPr>
            <a:r>
              <a:rPr lang="en-US" sz="1200" b="1">
                <a:solidFill>
                  <a:srgbClr val="D4A012"/>
                </a:solidFill>
                <a:latin typeface="Arial" pitchFamily="34" charset="0"/>
                <a:ea typeface="Arial" pitchFamily="34" charset="-122"/>
                <a:cs typeface="Arial" pitchFamily="34" charset="-120"/>
              </a:rPr>
              <a:t>Target</a:t>
            </a:r>
            <a:endParaRPr lang="en-US" sz="1200"/>
          </a:p>
        </p:txBody>
      </p:sp>
      <p:sp>
        <p:nvSpPr>
          <p:cNvPr id="36" name="Text 34"/>
          <p:cNvSpPr/>
          <p:nvPr/>
        </p:nvSpPr>
        <p:spPr>
          <a:xfrm>
            <a:off x="10400880" y="4725456"/>
            <a:ext cx="134112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a:solidFill>
                  <a:srgbClr val="1E293B"/>
                </a:solidFill>
                <a:latin typeface="Arial" pitchFamily="34" charset="0"/>
                <a:ea typeface="Arial" pitchFamily="34" charset="-122"/>
                <a:cs typeface="Arial" pitchFamily="34" charset="-120"/>
              </a:rPr>
              <a:t>2030</a:t>
            </a:r>
            <a:endParaRPr lang="en-US" sz="1333"/>
          </a:p>
        </p:txBody>
      </p:sp>
      <p:sp>
        <p:nvSpPr>
          <p:cNvPr id="37" name="Shape 35"/>
          <p:cNvSpPr/>
          <p:nvPr/>
        </p:nvSpPr>
        <p:spPr>
          <a:xfrm>
            <a:off x="363600" y="5185680"/>
            <a:ext cx="11216640" cy="1219200"/>
          </a:xfrm>
          <a:prstGeom prst="rect">
            <a:avLst/>
          </a:prstGeom>
          <a:solidFill>
            <a:srgbClr val="F5C518"/>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8" name="Text 36"/>
          <p:cNvSpPr/>
          <p:nvPr/>
        </p:nvSpPr>
        <p:spPr>
          <a:xfrm>
            <a:off x="403440" y="5235024"/>
            <a:ext cx="3048000" cy="304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a:solidFill>
                  <a:srgbClr val="0A2540"/>
                </a:solidFill>
                <a:latin typeface="Arial" pitchFamily="34" charset="0"/>
                <a:ea typeface="Arial" pitchFamily="34" charset="-122"/>
                <a:cs typeface="Arial" pitchFamily="34" charset="-120"/>
              </a:rPr>
              <a:t>GROWTH DRIVERS</a:t>
            </a:r>
            <a:endParaRPr lang="en-US" sz="1467" b="1"/>
          </a:p>
        </p:txBody>
      </p:sp>
      <p:sp>
        <p:nvSpPr>
          <p:cNvPr id="39" name="Text 37"/>
          <p:cNvSpPr/>
          <p:nvPr/>
        </p:nvSpPr>
        <p:spPr>
          <a:xfrm>
            <a:off x="853440" y="5486400"/>
            <a:ext cx="5242560" cy="341376"/>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300">
                <a:solidFill>
                  <a:srgbClr val="0A2540"/>
                </a:solidFill>
                <a:latin typeface="Arial"/>
                <a:ea typeface="Arial" pitchFamily="34" charset="-122"/>
                <a:cs typeface="Arial"/>
              </a:rPr>
              <a:t>• Anchor company expansion (BIOVECTRA/Agilent, Sekisui, Merck)</a:t>
            </a:r>
            <a:endParaRPr lang="en-US" sz="1300">
              <a:latin typeface="Arial"/>
              <a:cs typeface="Arial"/>
            </a:endParaRPr>
          </a:p>
        </p:txBody>
      </p:sp>
      <p:sp>
        <p:nvSpPr>
          <p:cNvPr id="40" name="Text 38"/>
          <p:cNvSpPr/>
          <p:nvPr/>
        </p:nvSpPr>
        <p:spPr>
          <a:xfrm>
            <a:off x="853440" y="5827776"/>
            <a:ext cx="524256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a:solidFill>
                  <a:srgbClr val="0A2540"/>
                </a:solidFill>
                <a:latin typeface="Arial" pitchFamily="34" charset="0"/>
                <a:ea typeface="Arial" pitchFamily="34" charset="-122"/>
                <a:cs typeface="Arial" pitchFamily="34" charset="-120"/>
              </a:rPr>
              <a:t>• New market entrants attracted by talent pipeline</a:t>
            </a:r>
            <a:endParaRPr lang="en-US" sz="1333"/>
          </a:p>
        </p:txBody>
      </p:sp>
      <p:sp>
        <p:nvSpPr>
          <p:cNvPr id="41" name="Text 39"/>
          <p:cNvSpPr/>
          <p:nvPr/>
        </p:nvSpPr>
        <p:spPr>
          <a:xfrm>
            <a:off x="6339840" y="5486400"/>
            <a:ext cx="524256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a:solidFill>
                  <a:srgbClr val="0A2540"/>
                </a:solidFill>
                <a:latin typeface="Arial" pitchFamily="34" charset="0"/>
                <a:ea typeface="Arial" pitchFamily="34" charset="-122"/>
                <a:cs typeface="Arial" pitchFamily="34" charset="-120"/>
              </a:rPr>
              <a:t>• Scale-up of existing SMEs with better access to capital</a:t>
            </a:r>
            <a:endParaRPr lang="en-US" sz="1333"/>
          </a:p>
        </p:txBody>
      </p:sp>
      <p:sp>
        <p:nvSpPr>
          <p:cNvPr id="42" name="Text 40"/>
          <p:cNvSpPr/>
          <p:nvPr/>
        </p:nvSpPr>
        <p:spPr>
          <a:xfrm>
            <a:off x="6339840" y="5827776"/>
            <a:ext cx="524256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a:solidFill>
                  <a:srgbClr val="0A2540"/>
                </a:solidFill>
                <a:latin typeface="Arial" pitchFamily="34" charset="0"/>
                <a:ea typeface="Arial" pitchFamily="34" charset="-122"/>
                <a:cs typeface="Arial" pitchFamily="34" charset="-120"/>
              </a:rPr>
              <a:t>• Regional coordination unlocking adjacent opportunities</a:t>
            </a:r>
            <a:endParaRPr lang="en-US" sz="1333"/>
          </a:p>
        </p:txBody>
      </p:sp>
    </p:spTree>
    <p:extLst>
      <p:ext uri="{BB962C8B-B14F-4D97-AF65-F5344CB8AC3E}">
        <p14:creationId xmlns:p14="http://schemas.microsoft.com/office/powerpoint/2010/main" val="2606147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rgbClr val="4372C4"/>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383177" y="244942"/>
            <a:ext cx="11425645" cy="61569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Poppins" pitchFamily="34" charset="0"/>
                <a:ea typeface="Arial Black" pitchFamily="34" charset="-122"/>
                <a:cs typeface="Arial Black" pitchFamily="34" charset="-120"/>
              </a:rPr>
              <a:t>OUR THE CLUSTER MODEL</a:t>
            </a:r>
            <a:endParaRPr lang="en-US" sz="3467" dirty="0"/>
          </a:p>
        </p:txBody>
      </p:sp>
      <p:sp>
        <p:nvSpPr>
          <p:cNvPr id="5" name="Shape 3"/>
          <p:cNvSpPr/>
          <p:nvPr/>
        </p:nvSpPr>
        <p:spPr>
          <a:xfrm>
            <a:off x="713827" y="1987296"/>
            <a:ext cx="219456" cy="219456"/>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975360" y="1889760"/>
            <a:ext cx="512064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a:solidFill>
                  <a:srgbClr val="1E293B"/>
                </a:solidFill>
                <a:latin typeface="Poppins" pitchFamily="34" charset="0"/>
                <a:ea typeface="Arial" pitchFamily="34" charset="-122"/>
                <a:cs typeface="Arial" pitchFamily="34" charset="-120"/>
              </a:rPr>
              <a:t>Industry-Led Governance</a:t>
            </a:r>
            <a:endParaRPr lang="en-US" sz="1600"/>
          </a:p>
        </p:txBody>
      </p:sp>
      <p:sp>
        <p:nvSpPr>
          <p:cNvPr id="7" name="Text 5"/>
          <p:cNvSpPr/>
          <p:nvPr/>
        </p:nvSpPr>
        <p:spPr>
          <a:xfrm>
            <a:off x="975360" y="2196097"/>
            <a:ext cx="5120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a:solidFill>
                  <a:srgbClr val="64748B"/>
                </a:solidFill>
                <a:latin typeface="Poppins" pitchFamily="34" charset="0"/>
                <a:ea typeface="Arial" pitchFamily="34" charset="-122"/>
                <a:cs typeface="Arial" pitchFamily="34" charset="-120"/>
              </a:rPr>
              <a:t>Private sector drives priorities with government as partner</a:t>
            </a:r>
            <a:endParaRPr lang="en-US" sz="1333"/>
          </a:p>
        </p:txBody>
      </p:sp>
      <p:sp>
        <p:nvSpPr>
          <p:cNvPr id="8" name="Shape 6"/>
          <p:cNvSpPr/>
          <p:nvPr/>
        </p:nvSpPr>
        <p:spPr>
          <a:xfrm>
            <a:off x="713827" y="2773936"/>
            <a:ext cx="219456" cy="219456"/>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 name="Text 7"/>
          <p:cNvSpPr/>
          <p:nvPr/>
        </p:nvSpPr>
        <p:spPr>
          <a:xfrm>
            <a:off x="975360" y="2707136"/>
            <a:ext cx="512064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a:solidFill>
                  <a:srgbClr val="1E293B"/>
                </a:solidFill>
                <a:latin typeface="Poppins" pitchFamily="34" charset="0"/>
                <a:ea typeface="Arial" pitchFamily="34" charset="-122"/>
                <a:cs typeface="Arial" pitchFamily="34" charset="-120"/>
              </a:rPr>
              <a:t>Concentrated Research Assets</a:t>
            </a:r>
            <a:endParaRPr lang="en-US" sz="1600"/>
          </a:p>
        </p:txBody>
      </p:sp>
      <p:sp>
        <p:nvSpPr>
          <p:cNvPr id="10" name="Text 8"/>
          <p:cNvSpPr/>
          <p:nvPr/>
        </p:nvSpPr>
        <p:spPr>
          <a:xfrm>
            <a:off x="975360" y="2914400"/>
            <a:ext cx="5120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a:solidFill>
                  <a:srgbClr val="64748B"/>
                </a:solidFill>
                <a:latin typeface="Poppins" pitchFamily="34" charset="0"/>
                <a:ea typeface="Arial" pitchFamily="34" charset="-122"/>
                <a:cs typeface="Arial" pitchFamily="34" charset="-120"/>
              </a:rPr>
              <a:t>NRC, UPEI/AVC, Holland College in close proximity</a:t>
            </a:r>
            <a:endParaRPr lang="en-US" sz="1333"/>
          </a:p>
        </p:txBody>
      </p:sp>
      <p:sp>
        <p:nvSpPr>
          <p:cNvPr id="11" name="Shape 9"/>
          <p:cNvSpPr/>
          <p:nvPr/>
        </p:nvSpPr>
        <p:spPr>
          <a:xfrm>
            <a:off x="713827" y="3499104"/>
            <a:ext cx="219456" cy="219456"/>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10"/>
          <p:cNvSpPr/>
          <p:nvPr/>
        </p:nvSpPr>
        <p:spPr>
          <a:xfrm>
            <a:off x="975360" y="3401568"/>
            <a:ext cx="512064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a:solidFill>
                  <a:srgbClr val="1E293B"/>
                </a:solidFill>
                <a:latin typeface="Poppins" pitchFamily="34" charset="0"/>
                <a:ea typeface="Arial" pitchFamily="34" charset="-122"/>
                <a:cs typeface="Arial" pitchFamily="34" charset="-120"/>
              </a:rPr>
              <a:t>Shared Infrastructure</a:t>
            </a:r>
            <a:endParaRPr lang="en-US" sz="1600"/>
          </a:p>
        </p:txBody>
      </p:sp>
      <p:sp>
        <p:nvSpPr>
          <p:cNvPr id="13" name="Text 11"/>
          <p:cNvSpPr/>
          <p:nvPr/>
        </p:nvSpPr>
        <p:spPr>
          <a:xfrm>
            <a:off x="975360" y="3620512"/>
            <a:ext cx="5120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a:solidFill>
                  <a:srgbClr val="64748B"/>
                </a:solidFill>
                <a:latin typeface="Poppins" pitchFamily="34" charset="0"/>
                <a:ea typeface="Arial" pitchFamily="34" charset="-122"/>
                <a:cs typeface="Arial" pitchFamily="34" charset="-120"/>
              </a:rPr>
              <a:t>Common facilities reduce barriers to entry</a:t>
            </a:r>
            <a:endParaRPr lang="en-US" sz="1333"/>
          </a:p>
        </p:txBody>
      </p:sp>
      <p:sp>
        <p:nvSpPr>
          <p:cNvPr id="14" name="Shape 12"/>
          <p:cNvSpPr/>
          <p:nvPr/>
        </p:nvSpPr>
        <p:spPr>
          <a:xfrm>
            <a:off x="713827" y="4255008"/>
            <a:ext cx="219456" cy="219456"/>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Text 13"/>
          <p:cNvSpPr/>
          <p:nvPr/>
        </p:nvSpPr>
        <p:spPr>
          <a:xfrm>
            <a:off x="975360" y="4157472"/>
            <a:ext cx="512064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a:solidFill>
                  <a:srgbClr val="1E293B"/>
                </a:solidFill>
                <a:latin typeface="Poppins" pitchFamily="34" charset="0"/>
                <a:ea typeface="Arial" pitchFamily="34" charset="-122"/>
                <a:cs typeface="Arial" pitchFamily="34" charset="-120"/>
              </a:rPr>
              <a:t>Direct Access</a:t>
            </a:r>
            <a:endParaRPr lang="en-US" sz="1600"/>
          </a:p>
        </p:txBody>
      </p:sp>
      <p:sp>
        <p:nvSpPr>
          <p:cNvPr id="16" name="Text 14"/>
          <p:cNvSpPr/>
          <p:nvPr/>
        </p:nvSpPr>
        <p:spPr>
          <a:xfrm>
            <a:off x="975360" y="4376928"/>
            <a:ext cx="5120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a:solidFill>
                  <a:srgbClr val="64748B"/>
                </a:solidFill>
                <a:latin typeface="Poppins" pitchFamily="34" charset="0"/>
                <a:ea typeface="Arial" pitchFamily="34" charset="-122"/>
                <a:cs typeface="Arial" pitchFamily="34" charset="-120"/>
              </a:rPr>
              <a:t>Small jurisdiction = direct lines to decision-makers</a:t>
            </a:r>
            <a:endParaRPr lang="en-US" sz="1333"/>
          </a:p>
        </p:txBody>
      </p:sp>
      <p:sp>
        <p:nvSpPr>
          <p:cNvPr id="17" name="Shape 15"/>
          <p:cNvSpPr/>
          <p:nvPr/>
        </p:nvSpPr>
        <p:spPr>
          <a:xfrm>
            <a:off x="713827" y="5010912"/>
            <a:ext cx="219456" cy="219456"/>
          </a:xfrm>
          <a:prstGeom prst="ellipse">
            <a:avLst/>
          </a:prstGeom>
          <a:solidFill>
            <a:srgbClr val="893B8A"/>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8" name="Text 16"/>
          <p:cNvSpPr/>
          <p:nvPr/>
        </p:nvSpPr>
        <p:spPr>
          <a:xfrm>
            <a:off x="975360" y="4913376"/>
            <a:ext cx="5120640" cy="341376"/>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a:solidFill>
                  <a:srgbClr val="1E293B"/>
                </a:solidFill>
                <a:latin typeface="Poppins" pitchFamily="34" charset="0"/>
                <a:ea typeface="Arial" pitchFamily="34" charset="-122"/>
                <a:cs typeface="Arial" pitchFamily="34" charset="-120"/>
              </a:rPr>
              <a:t>Culture of Collaboration</a:t>
            </a:r>
            <a:endParaRPr lang="en-US" sz="1600"/>
          </a:p>
        </p:txBody>
      </p:sp>
      <p:sp>
        <p:nvSpPr>
          <p:cNvPr id="19" name="Text 17"/>
          <p:cNvSpPr/>
          <p:nvPr/>
        </p:nvSpPr>
        <p:spPr>
          <a:xfrm>
            <a:off x="975360" y="5120640"/>
            <a:ext cx="5120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a:solidFill>
                  <a:srgbClr val="64748B"/>
                </a:solidFill>
                <a:latin typeface="Poppins" pitchFamily="34" charset="0"/>
                <a:ea typeface="Arial" pitchFamily="34" charset="-122"/>
                <a:cs typeface="Arial" pitchFamily="34" charset="-120"/>
              </a:rPr>
              <a:t>Competitors cooperate for collective success</a:t>
            </a:r>
            <a:endParaRPr lang="en-US" sz="1333"/>
          </a:p>
        </p:txBody>
      </p:sp>
      <p:sp>
        <p:nvSpPr>
          <p:cNvPr id="21" name="Shape 18"/>
          <p:cNvSpPr/>
          <p:nvPr/>
        </p:nvSpPr>
        <p:spPr>
          <a:xfrm>
            <a:off x="609600" y="5719431"/>
            <a:ext cx="11216640" cy="579376"/>
          </a:xfrm>
          <a:prstGeom prst="rect">
            <a:avLst/>
          </a:prstGeom>
          <a:solidFill>
            <a:srgbClr val="F5C518"/>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2" name="Text 19"/>
          <p:cNvSpPr/>
          <p:nvPr/>
        </p:nvSpPr>
        <p:spPr>
          <a:xfrm>
            <a:off x="719327" y="5804775"/>
            <a:ext cx="9029583" cy="4267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b="1" i="1" dirty="0">
                <a:solidFill>
                  <a:srgbClr val="0A2540"/>
                </a:solidFill>
                <a:latin typeface="Poppins" pitchFamily="34" charset="0"/>
                <a:cs typeface="Arial Black" pitchFamily="34" charset="-120"/>
              </a:rPr>
              <a:t>Unique </a:t>
            </a:r>
            <a:r>
              <a:rPr lang="en-US" b="1" i="1">
                <a:solidFill>
                  <a:srgbClr val="0A2540"/>
                </a:solidFill>
                <a:latin typeface="Poppins" pitchFamily="34" charset="0"/>
                <a:cs typeface="Arial Black" pitchFamily="34" charset="-120"/>
              </a:rPr>
              <a:t>approach to economic </a:t>
            </a:r>
            <a:r>
              <a:rPr lang="en-US" b="1" i="1" dirty="0">
                <a:solidFill>
                  <a:srgbClr val="0A2540"/>
                </a:solidFill>
                <a:latin typeface="Poppins" pitchFamily="34" charset="0"/>
                <a:cs typeface="Arial Black" pitchFamily="34" charset="-120"/>
              </a:rPr>
              <a:t>development </a:t>
            </a:r>
            <a:endParaRPr lang="en-US" sz="2400" i="1" dirty="0"/>
          </a:p>
        </p:txBody>
      </p:sp>
      <p:sp>
        <p:nvSpPr>
          <p:cNvPr id="4" name="Text 2"/>
          <p:cNvSpPr/>
          <p:nvPr/>
        </p:nvSpPr>
        <p:spPr>
          <a:xfrm>
            <a:off x="609600" y="1280160"/>
            <a:ext cx="6787563"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267" b="1">
                <a:solidFill>
                  <a:srgbClr val="1E293B"/>
                </a:solidFill>
                <a:latin typeface="Poppins" pitchFamily="34" charset="0"/>
                <a:ea typeface="Arial" pitchFamily="34" charset="-122"/>
                <a:cs typeface="Arial" pitchFamily="34" charset="-120"/>
              </a:rPr>
              <a:t>20+ years of deliberate ecosystem building</a:t>
            </a:r>
            <a:endParaRPr lang="en-US" sz="2267"/>
          </a:p>
        </p:txBody>
      </p:sp>
      <p:pic>
        <p:nvPicPr>
          <p:cNvPr id="26" name="Image 0" descr="preencoded.png">
            <a:extLst>
              <a:ext uri="{FF2B5EF4-FFF2-40B4-BE49-F238E27FC236}">
                <a16:creationId xmlns:a16="http://schemas.microsoft.com/office/drawing/2014/main" id="{62712997-C90D-BDB4-FB4E-982B7452D4E7}"/>
              </a:ext>
            </a:extLst>
          </p:cNvPr>
          <p:cNvPicPr>
            <a:picLocks noChangeAspect="1"/>
          </p:cNvPicPr>
          <p:nvPr/>
        </p:nvPicPr>
        <p:blipFill>
          <a:blip r:embed="rId3"/>
          <a:stretch>
            <a:fillRect/>
          </a:stretch>
        </p:blipFill>
        <p:spPr>
          <a:xfrm>
            <a:off x="10615305" y="6355597"/>
            <a:ext cx="1463040" cy="365760"/>
          </a:xfrm>
          <a:prstGeom prst="rect">
            <a:avLst/>
          </a:prstGeom>
        </p:spPr>
      </p:pic>
      <p:pic>
        <p:nvPicPr>
          <p:cNvPr id="24" name="Picture 23" descr="A diagram of a company&#10;&#10;AI-generated content may be incorrect.">
            <a:extLst>
              <a:ext uri="{FF2B5EF4-FFF2-40B4-BE49-F238E27FC236}">
                <a16:creationId xmlns:a16="http://schemas.microsoft.com/office/drawing/2014/main" id="{4BECE45D-55B1-3B42-C784-B8EED05A29E0}"/>
              </a:ext>
            </a:extLst>
          </p:cNvPr>
          <p:cNvPicPr>
            <a:picLocks noChangeAspect="1"/>
          </p:cNvPicPr>
          <p:nvPr/>
        </p:nvPicPr>
        <p:blipFill>
          <a:blip r:embed="rId4"/>
          <a:srcRect l="23351" t="1443" r="17683" b="4211"/>
          <a:stretch>
            <a:fillRect/>
          </a:stretch>
        </p:blipFill>
        <p:spPr>
          <a:xfrm>
            <a:off x="7396864" y="1909646"/>
            <a:ext cx="3824294" cy="3421844"/>
          </a:xfrm>
          <a:prstGeom prst="rect">
            <a:avLst/>
          </a:prstGeom>
        </p:spPr>
      </p:pic>
    </p:spTree>
    <p:extLst>
      <p:ext uri="{BB962C8B-B14F-4D97-AF65-F5344CB8AC3E}">
        <p14:creationId xmlns:p14="http://schemas.microsoft.com/office/powerpoint/2010/main" val="2560412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81239" y="1103727"/>
            <a:ext cx="1719803" cy="1719803"/>
            <a:chOff x="0" y="0"/>
            <a:chExt cx="14840029" cy="14840029"/>
          </a:xfrm>
        </p:grpSpPr>
        <p:sp>
          <p:nvSpPr>
            <p:cNvPr id="3" name="Freeform 3"/>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14776"/>
            </a:solidFill>
          </p:spPr>
          <p:txBody>
            <a:bodyPr/>
            <a:lstStyle/>
            <a:p>
              <a:endParaRPr lang="en-US" sz="900"/>
            </a:p>
          </p:txBody>
        </p:sp>
        <p:sp>
          <p:nvSpPr>
            <p:cNvPr id="4" name="Freeform 4"/>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sz="900"/>
            </a:p>
          </p:txBody>
        </p:sp>
        <p:sp>
          <p:nvSpPr>
            <p:cNvPr id="5" name="Freeform 5"/>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223" r="223"/>
              </a:stretch>
            </a:blipFill>
          </p:spPr>
          <p:txBody>
            <a:bodyPr/>
            <a:lstStyle/>
            <a:p>
              <a:endParaRPr lang="en-US" sz="900"/>
            </a:p>
          </p:txBody>
        </p:sp>
      </p:grpSp>
      <p:sp>
        <p:nvSpPr>
          <p:cNvPr id="6" name="Freeform 6"/>
          <p:cNvSpPr/>
          <p:nvPr/>
        </p:nvSpPr>
        <p:spPr>
          <a:xfrm>
            <a:off x="645980" y="2911536"/>
            <a:ext cx="2190322" cy="517464"/>
          </a:xfrm>
          <a:custGeom>
            <a:avLst/>
            <a:gdLst/>
            <a:ahLst/>
            <a:cxnLst/>
            <a:rect l="l" t="t" r="r" b="b"/>
            <a:pathLst>
              <a:path w="4380644" h="1034927">
                <a:moveTo>
                  <a:pt x="0" y="0"/>
                </a:moveTo>
                <a:lnTo>
                  <a:pt x="4380643" y="0"/>
                </a:lnTo>
                <a:lnTo>
                  <a:pt x="4380643" y="1034927"/>
                </a:lnTo>
                <a:lnTo>
                  <a:pt x="0" y="1034927"/>
                </a:lnTo>
                <a:lnTo>
                  <a:pt x="0" y="0"/>
                </a:lnTo>
                <a:close/>
              </a:path>
            </a:pathLst>
          </a:custGeom>
          <a:blipFill>
            <a:blip r:embed="rId4"/>
            <a:stretch>
              <a:fillRect/>
            </a:stretch>
          </a:blipFill>
        </p:spPr>
        <p:txBody>
          <a:bodyPr/>
          <a:lstStyle/>
          <a:p>
            <a:endParaRPr lang="en-US" sz="900"/>
          </a:p>
        </p:txBody>
      </p:sp>
      <p:sp>
        <p:nvSpPr>
          <p:cNvPr id="7" name="TextBox 7"/>
          <p:cNvSpPr txBox="1"/>
          <p:nvPr/>
        </p:nvSpPr>
        <p:spPr>
          <a:xfrm>
            <a:off x="2965717" y="1364616"/>
            <a:ext cx="7801021" cy="1111843"/>
          </a:xfrm>
          <a:prstGeom prst="rect">
            <a:avLst/>
          </a:prstGeom>
        </p:spPr>
        <p:txBody>
          <a:bodyPr wrap="square" lIns="0" tIns="0" rIns="0" bIns="0" rtlCol="0" anchor="t">
            <a:spAutoFit/>
          </a:bodyPr>
          <a:lstStyle/>
          <a:p>
            <a:pPr>
              <a:lnSpc>
                <a:spcPts val="2170"/>
              </a:lnSpc>
            </a:pPr>
            <a:r>
              <a:rPr lang="en-US" sz="1400">
                <a:solidFill>
                  <a:srgbClr val="0A3B60"/>
                </a:solidFill>
                <a:latin typeface="Poppins" pitchFamily="2" charset="77"/>
                <a:ea typeface="Arimo"/>
                <a:cs typeface="Poppins" pitchFamily="2" charset="77"/>
                <a:sym typeface="Arimo"/>
              </a:rPr>
              <a:t>Atlantic Canada’s bio incubator for bioscience startups and scaling companies supporting 50 companies per year, generating $250M in sales, and $224M of  capital investment. Business strategy, mentoring, access to capital, and funding for specialty projects provided.</a:t>
            </a:r>
          </a:p>
        </p:txBody>
      </p:sp>
      <p:grpSp>
        <p:nvGrpSpPr>
          <p:cNvPr id="8" name="Group 8"/>
          <p:cNvGrpSpPr>
            <a:grpSpLocks noChangeAspect="1"/>
          </p:cNvGrpSpPr>
          <p:nvPr/>
        </p:nvGrpSpPr>
        <p:grpSpPr>
          <a:xfrm>
            <a:off x="3856661" y="2742516"/>
            <a:ext cx="1804743" cy="1722559"/>
            <a:chOff x="-366471" y="-11891"/>
            <a:chExt cx="15572971" cy="14863810"/>
          </a:xfrm>
        </p:grpSpPr>
        <p:sp>
          <p:nvSpPr>
            <p:cNvPr id="9" name="Freeform 9"/>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14776"/>
            </a:solidFill>
          </p:spPr>
          <p:txBody>
            <a:bodyPr/>
            <a:lstStyle/>
            <a:p>
              <a:endParaRPr lang="en-US" sz="900"/>
            </a:p>
          </p:txBody>
        </p:sp>
        <p:sp>
          <p:nvSpPr>
            <p:cNvPr id="10" name="Freeform 10"/>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sz="900"/>
            </a:p>
          </p:txBody>
        </p:sp>
      </p:grpSp>
      <p:sp>
        <p:nvSpPr>
          <p:cNvPr id="12" name="TextBox 12"/>
          <p:cNvSpPr txBox="1"/>
          <p:nvPr/>
        </p:nvSpPr>
        <p:spPr>
          <a:xfrm>
            <a:off x="5964946" y="2798534"/>
            <a:ext cx="5400285" cy="1676100"/>
          </a:xfrm>
          <a:prstGeom prst="rect">
            <a:avLst/>
          </a:prstGeom>
        </p:spPr>
        <p:txBody>
          <a:bodyPr wrap="square" lIns="0" tIns="0" rIns="0" bIns="0" rtlCol="0" anchor="t">
            <a:spAutoFit/>
          </a:bodyPr>
          <a:lstStyle/>
          <a:p>
            <a:pPr>
              <a:lnSpc>
                <a:spcPts val="2170"/>
              </a:lnSpc>
            </a:pPr>
            <a:r>
              <a:rPr lang="en-US" sz="1400">
                <a:solidFill>
                  <a:srgbClr val="0A3B60"/>
                </a:solidFill>
                <a:latin typeface="Poppins"/>
                <a:ea typeface="Arimo"/>
                <a:cs typeface="Poppins"/>
                <a:sym typeface="Arimo"/>
              </a:rPr>
              <a:t>The Canadian Alliance for Skills and Training in Life Sciences develops skilled talent for the country’s growing life sciences  an biomanufacturing sector. Reskilling and upskilling programs in realistic training environments.  Only NIBRT curriculum licensee in Canada with locations in Charlottetown, Montreal and Vancouver. </a:t>
            </a:r>
            <a:endParaRPr lang="en-US" sz="1400">
              <a:solidFill>
                <a:srgbClr val="0A3B60"/>
              </a:solidFill>
              <a:latin typeface="Poppins"/>
              <a:ea typeface="Arimo"/>
              <a:cs typeface="Poppins"/>
            </a:endParaRPr>
          </a:p>
        </p:txBody>
      </p:sp>
      <p:sp>
        <p:nvSpPr>
          <p:cNvPr id="13" name="Freeform 13"/>
          <p:cNvSpPr/>
          <p:nvPr/>
        </p:nvSpPr>
        <p:spPr>
          <a:xfrm>
            <a:off x="814610" y="5944353"/>
            <a:ext cx="1721427" cy="912878"/>
          </a:xfrm>
          <a:custGeom>
            <a:avLst/>
            <a:gdLst/>
            <a:ahLst/>
            <a:cxnLst/>
            <a:rect l="l" t="t" r="r" b="b"/>
            <a:pathLst>
              <a:path w="3442854" h="1825756">
                <a:moveTo>
                  <a:pt x="0" y="0"/>
                </a:moveTo>
                <a:lnTo>
                  <a:pt x="3442854" y="0"/>
                </a:lnTo>
                <a:lnTo>
                  <a:pt x="3442854" y="1825756"/>
                </a:lnTo>
                <a:lnTo>
                  <a:pt x="0" y="1825756"/>
                </a:lnTo>
                <a:lnTo>
                  <a:pt x="0" y="0"/>
                </a:lnTo>
                <a:close/>
              </a:path>
            </a:pathLst>
          </a:custGeom>
          <a:blipFill>
            <a:blip r:embed="rId5"/>
            <a:stretch>
              <a:fillRect/>
            </a:stretch>
          </a:blipFill>
        </p:spPr>
        <p:txBody>
          <a:bodyPr/>
          <a:lstStyle/>
          <a:p>
            <a:endParaRPr lang="en-US" sz="900"/>
          </a:p>
        </p:txBody>
      </p:sp>
      <p:grpSp>
        <p:nvGrpSpPr>
          <p:cNvPr id="14" name="Group 14"/>
          <p:cNvGrpSpPr>
            <a:grpSpLocks noChangeAspect="1"/>
          </p:cNvGrpSpPr>
          <p:nvPr/>
        </p:nvGrpSpPr>
        <p:grpSpPr>
          <a:xfrm>
            <a:off x="719110" y="4364589"/>
            <a:ext cx="1804743" cy="1722559"/>
            <a:chOff x="-366471" y="-11891"/>
            <a:chExt cx="15572971" cy="14863810"/>
          </a:xfrm>
        </p:grpSpPr>
        <p:sp>
          <p:nvSpPr>
            <p:cNvPr id="15" name="Freeform 15"/>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14776"/>
            </a:solidFill>
          </p:spPr>
          <p:txBody>
            <a:bodyPr/>
            <a:lstStyle/>
            <a:p>
              <a:endParaRPr lang="en-US" sz="900"/>
            </a:p>
          </p:txBody>
        </p:sp>
        <p:sp>
          <p:nvSpPr>
            <p:cNvPr id="16" name="Freeform 16"/>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sz="900"/>
            </a:p>
          </p:txBody>
        </p:sp>
      </p:grpSp>
      <p:sp>
        <p:nvSpPr>
          <p:cNvPr id="18" name="TextBox 18"/>
          <p:cNvSpPr txBox="1"/>
          <p:nvPr/>
        </p:nvSpPr>
        <p:spPr>
          <a:xfrm>
            <a:off x="2961855" y="4731132"/>
            <a:ext cx="7525170" cy="1111843"/>
          </a:xfrm>
          <a:prstGeom prst="rect">
            <a:avLst/>
          </a:prstGeom>
        </p:spPr>
        <p:txBody>
          <a:bodyPr wrap="square" lIns="0" tIns="0" rIns="0" bIns="0" rtlCol="0" anchor="t">
            <a:spAutoFit/>
          </a:bodyPr>
          <a:lstStyle/>
          <a:p>
            <a:pPr>
              <a:lnSpc>
                <a:spcPts val="2170"/>
              </a:lnSpc>
            </a:pPr>
            <a:r>
              <a:rPr lang="en-US" sz="1400" dirty="0">
                <a:solidFill>
                  <a:srgbClr val="0A3B60"/>
                </a:solidFill>
                <a:latin typeface="Poppins" pitchFamily="2" charset="77"/>
                <a:ea typeface="Arimo"/>
                <a:cs typeface="Poppins" pitchFamily="2" charset="77"/>
                <a:sym typeface="Arimo"/>
              </a:rPr>
              <a:t>NPC is a not for profit focused on Canadian natural product innovations to replace synthetic products to benefit people, animals and the planet. It provides a one-stop shop for strategic insights, programs and services to anyone looking to participate in Canada’s natural product industry.</a:t>
            </a:r>
          </a:p>
        </p:txBody>
      </p:sp>
      <p:sp>
        <p:nvSpPr>
          <p:cNvPr id="19" name="Rectangle 18">
            <a:extLst>
              <a:ext uri="{FF2B5EF4-FFF2-40B4-BE49-F238E27FC236}">
                <a16:creationId xmlns:a16="http://schemas.microsoft.com/office/drawing/2014/main" id="{466F25B8-520D-2D44-10D4-60DDCF69288D}"/>
              </a:ext>
            </a:extLst>
          </p:cNvPr>
          <p:cNvSpPr/>
          <p:nvPr/>
        </p:nvSpPr>
        <p:spPr>
          <a:xfrm>
            <a:off x="4796" y="-29728"/>
            <a:ext cx="12187204" cy="976184"/>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logo with green letters&#10;&#10;AI-generated content may be incorrect.">
            <a:extLst>
              <a:ext uri="{FF2B5EF4-FFF2-40B4-BE49-F238E27FC236}">
                <a16:creationId xmlns:a16="http://schemas.microsoft.com/office/drawing/2014/main" id="{46DFD26A-D489-A2DC-2666-5E594AE0D11C}"/>
              </a:ext>
            </a:extLst>
          </p:cNvPr>
          <p:cNvPicPr>
            <a:picLocks noChangeAspect="1"/>
          </p:cNvPicPr>
          <p:nvPr/>
        </p:nvPicPr>
        <p:blipFill>
          <a:blip r:embed="rId6"/>
          <a:stretch>
            <a:fillRect/>
          </a:stretch>
        </p:blipFill>
        <p:spPr>
          <a:xfrm>
            <a:off x="1103343" y="4724752"/>
            <a:ext cx="1106485" cy="1106485"/>
          </a:xfrm>
          <a:prstGeom prst="rect">
            <a:avLst/>
          </a:prstGeom>
        </p:spPr>
      </p:pic>
      <p:sp>
        <p:nvSpPr>
          <p:cNvPr id="20" name="TextBox 19">
            <a:extLst>
              <a:ext uri="{FF2B5EF4-FFF2-40B4-BE49-F238E27FC236}">
                <a16:creationId xmlns:a16="http://schemas.microsoft.com/office/drawing/2014/main" id="{CFF1D5B0-D7E1-1BBA-7358-409EE0C32BDC}"/>
              </a:ext>
            </a:extLst>
          </p:cNvPr>
          <p:cNvSpPr txBox="1"/>
          <p:nvPr/>
        </p:nvSpPr>
        <p:spPr>
          <a:xfrm>
            <a:off x="395416" y="181734"/>
            <a:ext cx="10371322" cy="523220"/>
          </a:xfrm>
          <a:prstGeom prst="rect">
            <a:avLst/>
          </a:prstGeom>
          <a:noFill/>
        </p:spPr>
        <p:txBody>
          <a:bodyPr wrap="square" rtlCol="0">
            <a:spAutoFit/>
          </a:bodyPr>
          <a:lstStyle/>
          <a:p>
            <a:r>
              <a:rPr lang="en-US" sz="2800" b="1">
                <a:solidFill>
                  <a:schemeClr val="bg1"/>
                </a:solidFill>
                <a:latin typeface="Poppins" pitchFamily="2" charset="77"/>
                <a:cs typeface="Poppins" pitchFamily="2" charset="77"/>
              </a:rPr>
              <a:t>PEI’S NATIONAL SECTOR LEADERSHIP</a:t>
            </a:r>
          </a:p>
        </p:txBody>
      </p:sp>
      <p:pic>
        <p:nvPicPr>
          <p:cNvPr id="27" name="Picture 26" descr="A logo with hexagons and text&#10;&#10;AI-generated content may be incorrect.">
            <a:extLst>
              <a:ext uri="{FF2B5EF4-FFF2-40B4-BE49-F238E27FC236}">
                <a16:creationId xmlns:a16="http://schemas.microsoft.com/office/drawing/2014/main" id="{963951C5-48E6-4A6F-F2CD-F3D42A99CB88}"/>
              </a:ext>
            </a:extLst>
          </p:cNvPr>
          <p:cNvPicPr>
            <a:picLocks noChangeAspect="1"/>
          </p:cNvPicPr>
          <p:nvPr/>
        </p:nvPicPr>
        <p:blipFill>
          <a:blip r:embed="rId7"/>
          <a:stretch>
            <a:fillRect/>
          </a:stretch>
        </p:blipFill>
        <p:spPr>
          <a:xfrm>
            <a:off x="4049451" y="3073927"/>
            <a:ext cx="1426399" cy="983723"/>
          </a:xfrm>
          <a:prstGeom prst="rect">
            <a:avLst/>
          </a:prstGeom>
        </p:spPr>
      </p:pic>
      <p:pic>
        <p:nvPicPr>
          <p:cNvPr id="17" name="Image 0" descr="preencoded.png">
            <a:extLst>
              <a:ext uri="{FF2B5EF4-FFF2-40B4-BE49-F238E27FC236}">
                <a16:creationId xmlns:a16="http://schemas.microsoft.com/office/drawing/2014/main" id="{D7225B60-A4AB-43D5-A5D9-B7E3875B292A}"/>
              </a:ext>
            </a:extLst>
          </p:cNvPr>
          <p:cNvPicPr>
            <a:picLocks noChangeAspect="1"/>
          </p:cNvPicPr>
          <p:nvPr/>
        </p:nvPicPr>
        <p:blipFill>
          <a:blip r:embed="rId8"/>
          <a:stretch>
            <a:fillRect/>
          </a:stretch>
        </p:blipFill>
        <p:spPr>
          <a:xfrm>
            <a:off x="10615305" y="6355597"/>
            <a:ext cx="1463040" cy="365760"/>
          </a:xfrm>
          <a:prstGeom prst="rect">
            <a:avLst/>
          </a:prstGeom>
        </p:spPr>
      </p:pic>
      <p:pic>
        <p:nvPicPr>
          <p:cNvPr id="22" name="Image 1" descr="preencoded.png">
            <a:extLst>
              <a:ext uri="{FF2B5EF4-FFF2-40B4-BE49-F238E27FC236}">
                <a16:creationId xmlns:a16="http://schemas.microsoft.com/office/drawing/2014/main" id="{85A80E1E-ED77-42EE-4137-FBF0DFB17D15}"/>
              </a:ext>
            </a:extLst>
          </p:cNvPr>
          <p:cNvPicPr>
            <a:picLocks noChangeAspect="1"/>
          </p:cNvPicPr>
          <p:nvPr/>
        </p:nvPicPr>
        <p:blipFill>
          <a:blip r:embed="rId9"/>
          <a:stretch>
            <a:fillRect/>
          </a:stretch>
        </p:blipFill>
        <p:spPr>
          <a:xfrm>
            <a:off x="9969542" y="6307552"/>
            <a:ext cx="487680" cy="4876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8354F2-6A0F-3C48-84B0-038CF31E0736}"/>
              </a:ext>
            </a:extLst>
          </p:cNvPr>
          <p:cNvSpPr/>
          <p:nvPr/>
        </p:nvSpPr>
        <p:spPr>
          <a:xfrm>
            <a:off x="0" y="-25435"/>
            <a:ext cx="12187204" cy="976184"/>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CF5C6D-05CE-624C-BAFD-1C7E821E0229}"/>
              </a:ext>
            </a:extLst>
          </p:cNvPr>
          <p:cNvSpPr txBox="1"/>
          <p:nvPr/>
        </p:nvSpPr>
        <p:spPr>
          <a:xfrm>
            <a:off x="233505" y="185658"/>
            <a:ext cx="11177460" cy="553998"/>
          </a:xfrm>
          <a:prstGeom prst="rect">
            <a:avLst/>
          </a:prstGeom>
          <a:noFill/>
        </p:spPr>
        <p:txBody>
          <a:bodyPr wrap="square" rtlCol="0">
            <a:spAutoFit/>
          </a:bodyPr>
          <a:lstStyle/>
          <a:p>
            <a:r>
              <a:rPr lang="en-US" sz="3000" b="1" dirty="0">
                <a:solidFill>
                  <a:schemeClr val="bg1"/>
                </a:solidFill>
                <a:latin typeface="Poppins" pitchFamily="2" charset="77"/>
                <a:cs typeface="Poppins" pitchFamily="2" charset="77"/>
              </a:rPr>
              <a:t>PEI: Canadian BioManufacturing Centre of Expertise</a:t>
            </a:r>
          </a:p>
        </p:txBody>
      </p:sp>
      <p:pic>
        <p:nvPicPr>
          <p:cNvPr id="7" name="Picture 6" descr="BA Logo.JPG">
            <a:extLst>
              <a:ext uri="{FF2B5EF4-FFF2-40B4-BE49-F238E27FC236}">
                <a16:creationId xmlns:a16="http://schemas.microsoft.com/office/drawing/2014/main" id="{DF135D1E-C4EA-9C49-8B6B-C6FC4D83486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0052190" y="6146738"/>
            <a:ext cx="1968360" cy="446587"/>
          </a:xfrm>
          <a:prstGeom prst="rect">
            <a:avLst/>
          </a:prstGeom>
        </p:spPr>
      </p:pic>
      <p:pic>
        <p:nvPicPr>
          <p:cNvPr id="25" name="Picture 24" descr="A white background with black lines&#10;&#10;Description automatically generated">
            <a:extLst>
              <a:ext uri="{FF2B5EF4-FFF2-40B4-BE49-F238E27FC236}">
                <a16:creationId xmlns:a16="http://schemas.microsoft.com/office/drawing/2014/main" id="{73D9172B-A558-DB1B-B5C1-BEFB063FDAB8}"/>
              </a:ext>
            </a:extLst>
          </p:cNvPr>
          <p:cNvPicPr>
            <a:picLocks noChangeAspect="1"/>
          </p:cNvPicPr>
          <p:nvPr/>
        </p:nvPicPr>
        <p:blipFill rotWithShape="1">
          <a:blip r:embed="rId4"/>
          <a:srcRect l="4698" t="23905" r="4027" b="26015"/>
          <a:stretch/>
        </p:blipFill>
        <p:spPr>
          <a:xfrm>
            <a:off x="7512050" y="5279528"/>
            <a:ext cx="3035172" cy="524528"/>
          </a:xfrm>
          <a:prstGeom prst="rect">
            <a:avLst/>
          </a:prstGeom>
        </p:spPr>
      </p:pic>
      <p:pic>
        <p:nvPicPr>
          <p:cNvPr id="30" name="Picture 29" descr="A white background with black lines&#10;&#10;Description automatically generated">
            <a:extLst>
              <a:ext uri="{FF2B5EF4-FFF2-40B4-BE49-F238E27FC236}">
                <a16:creationId xmlns:a16="http://schemas.microsoft.com/office/drawing/2014/main" id="{FE14E4FF-E863-8730-6754-2552D420EA4E}"/>
              </a:ext>
            </a:extLst>
          </p:cNvPr>
          <p:cNvPicPr>
            <a:picLocks noChangeAspect="1"/>
          </p:cNvPicPr>
          <p:nvPr/>
        </p:nvPicPr>
        <p:blipFill rotWithShape="1">
          <a:blip r:embed="rId4"/>
          <a:srcRect l="4698" t="23905" r="4027" b="26015"/>
          <a:stretch/>
        </p:blipFill>
        <p:spPr>
          <a:xfrm>
            <a:off x="1512921" y="5142476"/>
            <a:ext cx="1385751" cy="843520"/>
          </a:xfrm>
          <a:prstGeom prst="rect">
            <a:avLst/>
          </a:prstGeom>
        </p:spPr>
      </p:pic>
      <p:pic>
        <p:nvPicPr>
          <p:cNvPr id="8" name="Picture 7" descr="Several people in white coats&#10;&#10;Description automatically generated">
            <a:extLst>
              <a:ext uri="{FF2B5EF4-FFF2-40B4-BE49-F238E27FC236}">
                <a16:creationId xmlns:a16="http://schemas.microsoft.com/office/drawing/2014/main" id="{EB4A0B9F-B9FD-33FE-567D-ABBADE8DC09D}"/>
              </a:ext>
            </a:extLst>
          </p:cNvPr>
          <p:cNvPicPr>
            <a:picLocks noChangeAspect="1"/>
          </p:cNvPicPr>
          <p:nvPr/>
        </p:nvPicPr>
        <p:blipFill rotWithShape="1">
          <a:blip r:embed="rId5"/>
          <a:srcRect t="21745" b="30012"/>
          <a:stretch/>
        </p:blipFill>
        <p:spPr>
          <a:xfrm>
            <a:off x="1272355" y="1152302"/>
            <a:ext cx="9642494" cy="4651754"/>
          </a:xfrm>
          <a:prstGeom prst="rect">
            <a:avLst/>
          </a:prstGeom>
        </p:spPr>
      </p:pic>
    </p:spTree>
    <p:extLst>
      <p:ext uri="{BB962C8B-B14F-4D97-AF65-F5344CB8AC3E}">
        <p14:creationId xmlns:p14="http://schemas.microsoft.com/office/powerpoint/2010/main" val="2774231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caf5ac-3482-418f-adb1-d5672b57daf9" xsi:nil="true"/>
    <lcf76f155ced4ddcb4097134ff3c332f xmlns="8ae17a43-dda1-4ba8-ba9f-30dbeaaac56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DBF12410A86445A779D39E7FE58C1E" ma:contentTypeVersion="14" ma:contentTypeDescription="Create a new document." ma:contentTypeScope="" ma:versionID="253c0feee7d762d55e9616bd266683ee">
  <xsd:schema xmlns:xsd="http://www.w3.org/2001/XMLSchema" xmlns:xs="http://www.w3.org/2001/XMLSchema" xmlns:p="http://schemas.microsoft.com/office/2006/metadata/properties" xmlns:ns2="8ae17a43-dda1-4ba8-ba9f-30dbeaaac56a" xmlns:ns3="6dcaf5ac-3482-418f-adb1-d5672b57daf9" targetNamespace="http://schemas.microsoft.com/office/2006/metadata/properties" ma:root="true" ma:fieldsID="540959efbaef036a24cf28afaf6415e8" ns2:_="" ns3:_="">
    <xsd:import namespace="8ae17a43-dda1-4ba8-ba9f-30dbeaaac56a"/>
    <xsd:import namespace="6dcaf5ac-3482-418f-adb1-d5672b57da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17a43-dda1-4ba8-ba9f-30dbeaaac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8a3fdb4-9385-412c-8a54-2cfc9467aac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caf5ac-3482-418f-adb1-d5672b57daf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1297df6-5fa6-44c0-903e-b8c73e7a10a9}" ma:internalName="TaxCatchAll" ma:showField="CatchAllData" ma:web="6dcaf5ac-3482-418f-adb1-d5672b57da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D392E1-9154-4518-8880-B3D1621F6929}">
  <ds:schemaRefs>
    <ds:schemaRef ds:uri="http://purl.org/dc/terms/"/>
    <ds:schemaRef ds:uri="http://purl.org/dc/dcmitype/"/>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8ae17a43-dda1-4ba8-ba9f-30dbeaaac56a"/>
    <ds:schemaRef ds:uri="http://schemas.openxmlformats.org/package/2006/metadata/core-properties"/>
    <ds:schemaRef ds:uri="6dcaf5ac-3482-418f-adb1-d5672b57daf9"/>
  </ds:schemaRefs>
</ds:datastoreItem>
</file>

<file path=customXml/itemProps2.xml><?xml version="1.0" encoding="utf-8"?>
<ds:datastoreItem xmlns:ds="http://schemas.openxmlformats.org/officeDocument/2006/customXml" ds:itemID="{95FA96E0-B2EE-425B-8571-FFE1D7255ED4}">
  <ds:schemaRefs>
    <ds:schemaRef ds:uri="6dcaf5ac-3482-418f-adb1-d5672b57daf9"/>
    <ds:schemaRef ds:uri="8ae17a43-dda1-4ba8-ba9f-30dbeaaac5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011311-EE81-4A32-8A34-B23FB1DCE0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678</TotalTime>
  <Words>735</Words>
  <Application>Microsoft Macintosh PowerPoint</Application>
  <PresentationFormat>Widescreen</PresentationFormat>
  <Paragraphs>121</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Goudy Old Style</vt:lpstr>
      <vt:lpstr>Poppins</vt:lpstr>
      <vt:lpstr>Poppins Bold</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Clara Deacon</dc:creator>
  <cp:lastModifiedBy>Bobbi Jo</cp:lastModifiedBy>
  <cp:revision>21</cp:revision>
  <cp:lastPrinted>2026-02-03T13:41:56Z</cp:lastPrinted>
  <dcterms:created xsi:type="dcterms:W3CDTF">2020-05-28T16:35:05Z</dcterms:created>
  <dcterms:modified xsi:type="dcterms:W3CDTF">2026-04-21T10:04:00Z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0x01010076DBF12410A86445A779D39E7FE58C1E</vt:lpwstr>
  </property>
  <property fmtid="{D5CDD505-2E9C-101B-9397-08002B2CF9AE}" pid="3" name="MediaServiceImageTags">
    <vt:lpwstr/>
  </property>
</Properties>
</file>