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Bebas Neue Bold" charset="1" panose="020B0606020202050201"/>
      <p:regular r:id="rId26"/>
    </p:embeddedFont>
    <p:embeddedFont>
      <p:font typeface="Public Sans" charset="1" panose="00000000000000000000"/>
      <p:regular r:id="rId27"/>
    </p:embeddedFont>
    <p:embeddedFont>
      <p:font typeface="Poppins Bold" charset="1" panose="00000800000000000000"/>
      <p:regular r:id="rId31"/>
    </p:embeddedFont>
    <p:embeddedFont>
      <p:font typeface="Nunito Sans Ultra-Bold" charset="1" panose="00000900000000000000"/>
      <p:regular r:id="rId32"/>
    </p:embeddedFont>
    <p:embeddedFont>
      <p:font typeface="Nunito Sans Bold" charset="1" panose="00000800000000000000"/>
      <p:regular r:id="rId35"/>
    </p:embeddedFont>
    <p:embeddedFont>
      <p:font typeface="Nunito Sans" charset="1" panose="0000050000000000000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notesMasters/notesMaster1.xml" Type="http://schemas.openxmlformats.org/officeDocument/2006/relationships/notesMaster"/><Relationship Id="rId29" Target="theme/theme2.xml" Type="http://schemas.openxmlformats.org/officeDocument/2006/relationships/theme"/><Relationship Id="rId3" Target="viewProps.xml" Type="http://schemas.openxmlformats.org/officeDocument/2006/relationships/viewProps"/><Relationship Id="rId30" Target="notesSlides/notesSlide1.xml" Type="http://schemas.openxmlformats.org/officeDocument/2006/relationships/notes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notesSlides/notesSlide2.xml" Type="http://schemas.openxmlformats.org/officeDocument/2006/relationships/notesSlide"/><Relationship Id="rId34" Target="notesSlides/notesSlide3.xml" Type="http://schemas.openxmlformats.org/officeDocument/2006/relationships/notes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notesSlides/notesSlide4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VAHFDwdopec.mp4" Type="http://schemas.openxmlformats.org/officeDocument/2006/relationships/video"/><Relationship Id="rId4" Target="../media/VAHFDwdopec.mp4" Type="http://schemas.microsoft.com/office/2007/relationships/media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VAHFDRpjiqc.mp4" Type="http://schemas.openxmlformats.org/officeDocument/2006/relationships/video"/><Relationship Id="rId4" Target="../media/VAHFDRpjiqc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jpeg" Type="http://schemas.openxmlformats.org/officeDocument/2006/relationships/image"/><Relationship Id="rId17" Target="../media/image16.jpeg" Type="http://schemas.openxmlformats.org/officeDocument/2006/relationships/image"/><Relationship Id="rId18" Target="../media/image17.jpe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50.png" Type="http://schemas.openxmlformats.org/officeDocument/2006/relationships/image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jpe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jpeg" Type="http://schemas.openxmlformats.org/officeDocument/2006/relationships/image"/><Relationship Id="rId9" Target="../media/image2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2.pn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04139" y="3817519"/>
            <a:ext cx="6131081" cy="2367279"/>
          </a:xfrm>
          <a:custGeom>
            <a:avLst/>
            <a:gdLst/>
            <a:ahLst/>
            <a:cxnLst/>
            <a:rect r="r" b="b" t="t" l="l"/>
            <a:pathLst>
              <a:path h="2367279" w="6131081">
                <a:moveTo>
                  <a:pt x="0" y="0"/>
                </a:moveTo>
                <a:lnTo>
                  <a:pt x="6131082" y="0"/>
                </a:lnTo>
                <a:lnTo>
                  <a:pt x="6131082" y="2367279"/>
                </a:lnTo>
                <a:lnTo>
                  <a:pt x="0" y="2367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297043" y="4539691"/>
            <a:ext cx="4421265" cy="827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54"/>
              </a:lnSpc>
              <a:spcBef>
                <a:spcPct val="0"/>
              </a:spcBef>
            </a:pPr>
            <a:r>
              <a:rPr lang="en-US" b="true" sz="4824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Industry Partner Day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05296" y="5220120"/>
            <a:ext cx="2313012" cy="431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2"/>
              </a:lnSpc>
              <a:spcBef>
                <a:spcPct val="0"/>
              </a:spcBef>
            </a:pPr>
            <a:r>
              <a:rPr lang="en-US" sz="2494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March 26,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836601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66999" y="4170891"/>
            <a:ext cx="11252122" cy="167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08"/>
              </a:lnSpc>
              <a:spcBef>
                <a:spcPct val="0"/>
              </a:spcBef>
            </a:pPr>
            <a:r>
              <a:rPr lang="en-US" b="true" sz="9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Let’s try it!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657" t="0" r="657" b="0"/>
          <a:stretch>
            <a:fillRect/>
          </a:stretch>
        </p:blipFill>
        <p:spPr>
          <a:xfrm flipH="false" flipV="false" rot="0">
            <a:off x="0" y="-68580"/>
            <a:ext cx="18288000" cy="1042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836601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884527"/>
            <a:ext cx="11252122" cy="167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08"/>
              </a:lnSpc>
              <a:spcBef>
                <a:spcPct val="0"/>
              </a:spcBef>
            </a:pPr>
            <a:r>
              <a:rPr lang="en-US" b="true" sz="9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‘Test’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9650" y="4852987"/>
            <a:ext cx="16230600" cy="51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What do powerful “above and beyond” moments usually cost?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6676" y="5729836"/>
            <a:ext cx="11028717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Which is an example of going above and beyond?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6676" y="6623829"/>
            <a:ext cx="12681617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What’s the key to spotting opportunities?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836601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884527"/>
            <a:ext cx="11252122" cy="167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08"/>
              </a:lnSpc>
              <a:spcBef>
                <a:spcPct val="0"/>
              </a:spcBef>
            </a:pPr>
            <a:r>
              <a:rPr lang="en-US" b="true" sz="9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 the Works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9650" y="4852987"/>
            <a:ext cx="16230600" cy="51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Group administrator pages for our Learning Management System.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6676" y="5729836"/>
            <a:ext cx="11028717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“PEI Best Business” Certification program and directory.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6676" y="6623829"/>
            <a:ext cx="12681617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Virtual training that is accessable and cost-effective.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657" t="0" r="657" b="0"/>
          <a:stretch>
            <a:fillRect/>
          </a:stretch>
        </p:blipFill>
        <p:spPr>
          <a:xfrm flipH="false" flipV="false" rot="0">
            <a:off x="0" y="-135654"/>
            <a:ext cx="18441604" cy="10511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836601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33636" y="1056610"/>
            <a:ext cx="11905047" cy="153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843"/>
              </a:lnSpc>
              <a:spcBef>
                <a:spcPct val="0"/>
              </a:spcBef>
            </a:pPr>
            <a:r>
              <a:rPr lang="en-US" b="true" sz="845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Membership Benefits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28700" y="2987680"/>
            <a:ext cx="9787876" cy="5295894"/>
            <a:chOff x="0" y="0"/>
            <a:chExt cx="13050501" cy="7061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11451" y="107496"/>
              <a:ext cx="2122037" cy="2002431"/>
            </a:xfrm>
            <a:custGeom>
              <a:avLst/>
              <a:gdLst/>
              <a:ahLst/>
              <a:cxnLst/>
              <a:rect r="r" b="b" t="t" l="l"/>
              <a:pathLst>
                <a:path h="2002431" w="2122037">
                  <a:moveTo>
                    <a:pt x="0" y="0"/>
                  </a:moveTo>
                  <a:lnTo>
                    <a:pt x="2122037" y="0"/>
                  </a:lnTo>
                  <a:lnTo>
                    <a:pt x="2122037" y="2002431"/>
                  </a:lnTo>
                  <a:lnTo>
                    <a:pt x="0" y="2002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4719159" y="0"/>
              <a:ext cx="2423414" cy="2217424"/>
            </a:xfrm>
            <a:custGeom>
              <a:avLst/>
              <a:gdLst/>
              <a:ahLst/>
              <a:cxnLst/>
              <a:rect r="r" b="b" t="t" l="l"/>
              <a:pathLst>
                <a:path h="2217424" w="2423414">
                  <a:moveTo>
                    <a:pt x="0" y="0"/>
                  </a:moveTo>
                  <a:lnTo>
                    <a:pt x="2423414" y="0"/>
                  </a:lnTo>
                  <a:lnTo>
                    <a:pt x="2423414" y="2217424"/>
                  </a:lnTo>
                  <a:lnTo>
                    <a:pt x="0" y="221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005926" y="4030553"/>
              <a:ext cx="2125146" cy="2106551"/>
            </a:xfrm>
            <a:custGeom>
              <a:avLst/>
              <a:gdLst/>
              <a:ahLst/>
              <a:cxnLst/>
              <a:rect r="r" b="b" t="t" l="l"/>
              <a:pathLst>
                <a:path h="2106551" w="2125146">
                  <a:moveTo>
                    <a:pt x="0" y="0"/>
                  </a:moveTo>
                  <a:lnTo>
                    <a:pt x="2125147" y="0"/>
                  </a:lnTo>
                  <a:lnTo>
                    <a:pt x="2125147" y="2106552"/>
                  </a:lnTo>
                  <a:lnTo>
                    <a:pt x="0" y="2106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64281" y="4259817"/>
              <a:ext cx="2251619" cy="1877288"/>
            </a:xfrm>
            <a:custGeom>
              <a:avLst/>
              <a:gdLst/>
              <a:ahLst/>
              <a:cxnLst/>
              <a:rect r="r" b="b" t="t" l="l"/>
              <a:pathLst>
                <a:path h="1877288" w="2251619">
                  <a:moveTo>
                    <a:pt x="0" y="0"/>
                  </a:moveTo>
                  <a:lnTo>
                    <a:pt x="2251619" y="0"/>
                  </a:lnTo>
                  <a:lnTo>
                    <a:pt x="2251619" y="1877288"/>
                  </a:lnTo>
                  <a:lnTo>
                    <a:pt x="0" y="1877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328783" y="168683"/>
              <a:ext cx="1938818" cy="1941244"/>
            </a:xfrm>
            <a:custGeom>
              <a:avLst/>
              <a:gdLst/>
              <a:ahLst/>
              <a:cxnLst/>
              <a:rect r="r" b="b" t="t" l="l"/>
              <a:pathLst>
                <a:path h="1941244" w="1938818">
                  <a:moveTo>
                    <a:pt x="0" y="0"/>
                  </a:moveTo>
                  <a:lnTo>
                    <a:pt x="1938818" y="0"/>
                  </a:lnTo>
                  <a:lnTo>
                    <a:pt x="1938818" y="1941244"/>
                  </a:lnTo>
                  <a:lnTo>
                    <a:pt x="0" y="1941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328783" y="4030553"/>
              <a:ext cx="1938369" cy="1998319"/>
            </a:xfrm>
            <a:custGeom>
              <a:avLst/>
              <a:gdLst/>
              <a:ahLst/>
              <a:cxnLst/>
              <a:rect r="r" b="b" t="t" l="l"/>
              <a:pathLst>
                <a:path h="1998319" w="1938369">
                  <a:moveTo>
                    <a:pt x="0" y="0"/>
                  </a:moveTo>
                  <a:lnTo>
                    <a:pt x="1938369" y="0"/>
                  </a:lnTo>
                  <a:lnTo>
                    <a:pt x="1938369" y="1998319"/>
                  </a:lnTo>
                  <a:lnTo>
                    <a:pt x="0" y="1998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2372545"/>
              <a:ext cx="3953911" cy="6838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9"/>
                </a:lnSpc>
              </a:pPr>
              <a:r>
                <a:rPr lang="en-US" b="true" sz="1999">
                  <a:solidFill>
                    <a:srgbClr val="FFFFFF"/>
                  </a:solidFill>
                  <a:latin typeface="Nunito Sans Ultra-Bold"/>
                  <a:ea typeface="Nunito Sans Ultra-Bold"/>
                  <a:cs typeface="Nunito Sans Ultra-Bold"/>
                  <a:sym typeface="Nunito Sans Ultra-Bold"/>
                </a:rPr>
                <a:t>GROUP BENEFITS COVERAGE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3953911" y="2372545"/>
              <a:ext cx="3953911" cy="6838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9"/>
                </a:lnSpc>
              </a:pPr>
              <a:r>
                <a:rPr lang="en-US" b="true" sz="1999">
                  <a:solidFill>
                    <a:srgbClr val="F8A66A"/>
                  </a:solidFill>
                  <a:latin typeface="Nunito Sans Ultra-Bold"/>
                  <a:ea typeface="Nunito Sans Ultra-Bold"/>
                  <a:cs typeface="Nunito Sans Ultra-Bold"/>
                  <a:sym typeface="Nunito Sans Ultra-Bold"/>
                </a:rPr>
                <a:t>NETWORKING OPPORTUNITIES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7986329" y="2314734"/>
              <a:ext cx="5064172" cy="6838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9"/>
                </a:lnSpc>
              </a:pPr>
              <a:r>
                <a:rPr lang="en-US" b="true" sz="1999">
                  <a:solidFill>
                    <a:srgbClr val="FFFFFF"/>
                  </a:solidFill>
                  <a:latin typeface="Nunito Sans Ultra-Bold"/>
                  <a:ea typeface="Nunito Sans Ultra-Bold"/>
                  <a:cs typeface="Nunito Sans Ultra-Bold"/>
                  <a:sym typeface="Nunito Sans Ultra-Bold"/>
                </a:rPr>
                <a:t>PROFESSIONAL DEVELOPMENT PROGRAMS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27404" y="6301498"/>
              <a:ext cx="3953911" cy="6838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9"/>
                </a:lnSpc>
              </a:pPr>
              <a:r>
                <a:rPr lang="en-US" b="true" sz="1999">
                  <a:solidFill>
                    <a:srgbClr val="F8A66A"/>
                  </a:solidFill>
                  <a:latin typeface="Nunito Sans Ultra-Bold"/>
                  <a:ea typeface="Nunito Sans Ultra-Bold"/>
                  <a:cs typeface="Nunito Sans Ultra-Bold"/>
                  <a:sym typeface="Nunito Sans Ultra-Bold"/>
                </a:rPr>
                <a:t>FREE &amp; CONFIDENTIAL HR SERVICES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4561270" y="6301498"/>
              <a:ext cx="3014459" cy="6838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9"/>
                </a:lnSpc>
              </a:pPr>
              <a:r>
                <a:rPr lang="en-US" b="true" sz="1999">
                  <a:solidFill>
                    <a:srgbClr val="FFFFFF"/>
                  </a:solidFill>
                  <a:latin typeface="Nunito Sans Ultra-Bold"/>
                  <a:ea typeface="Nunito Sans Ultra-Bold"/>
                  <a:cs typeface="Nunito Sans Ultra-Bold"/>
                  <a:sym typeface="Nunito Sans Ultra-Bold"/>
                </a:rPr>
                <a:t>TRAINING PROGRAMS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8441896" y="6377297"/>
              <a:ext cx="3925593" cy="6838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79"/>
                </a:lnSpc>
              </a:pPr>
              <a:r>
                <a:rPr lang="en-US" b="true" sz="1999">
                  <a:solidFill>
                    <a:srgbClr val="F8A66A"/>
                  </a:solidFill>
                  <a:latin typeface="Nunito Sans Ultra-Bold"/>
                  <a:ea typeface="Nunito Sans Ultra-Bold"/>
                  <a:cs typeface="Nunito Sans Ultra-Bold"/>
                  <a:sym typeface="Nunito Sans Ultra-Bold"/>
                </a:rPr>
                <a:t>TOURISM WELLNESS PROGRAM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081503" y="1713670"/>
            <a:ext cx="6785846" cy="6729392"/>
            <a:chOff x="0" y="0"/>
            <a:chExt cx="9047795" cy="8972523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2052635" y="0"/>
              <a:ext cx="6995160" cy="6995160"/>
              <a:chOff x="0" y="0"/>
              <a:chExt cx="6350000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0" t="-16747" r="0" b="-16747"/>
                </a:stretch>
              </a:blipFill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3680338"/>
              <a:ext cx="4981619" cy="4981619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l="0" t="-24791" r="0" b="-8704"/>
                </a:stretch>
              </a:blipFill>
            </p:spPr>
          </p:sp>
        </p:grpSp>
        <p:grpSp>
          <p:nvGrpSpPr>
            <p:cNvPr name="Group 28" id="28"/>
            <p:cNvGrpSpPr/>
            <p:nvPr/>
          </p:nvGrpSpPr>
          <p:grpSpPr>
            <a:xfrm rot="0">
              <a:off x="3864769" y="5220293"/>
              <a:ext cx="3752230" cy="3752230"/>
              <a:chOff x="0" y="0"/>
              <a:chExt cx="6350000" cy="6350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0" t="-25136" r="0" b="-25136"/>
                </a:stretch>
              </a:blipFill>
            </p:spPr>
          </p:sp>
        </p:grp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31599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334436" y="4315977"/>
            <a:ext cx="1623781" cy="1617876"/>
          </a:xfrm>
          <a:custGeom>
            <a:avLst/>
            <a:gdLst/>
            <a:ahLst/>
            <a:cxnLst/>
            <a:rect r="r" b="b" t="t" l="l"/>
            <a:pathLst>
              <a:path h="1617876" w="1623781">
                <a:moveTo>
                  <a:pt x="0" y="0"/>
                </a:moveTo>
                <a:lnTo>
                  <a:pt x="1623781" y="0"/>
                </a:lnTo>
                <a:lnTo>
                  <a:pt x="1623781" y="1617877"/>
                </a:lnTo>
                <a:lnTo>
                  <a:pt x="0" y="1617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69036" y="4315977"/>
            <a:ext cx="1556098" cy="1556098"/>
          </a:xfrm>
          <a:custGeom>
            <a:avLst/>
            <a:gdLst/>
            <a:ahLst/>
            <a:cxnLst/>
            <a:rect r="r" b="b" t="t" l="l"/>
            <a:pathLst>
              <a:path h="1556098" w="1556098">
                <a:moveTo>
                  <a:pt x="0" y="0"/>
                </a:moveTo>
                <a:lnTo>
                  <a:pt x="1556098" y="0"/>
                </a:lnTo>
                <a:lnTo>
                  <a:pt x="1556098" y="1556099"/>
                </a:lnTo>
                <a:lnTo>
                  <a:pt x="0" y="1556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037452" y="4746184"/>
            <a:ext cx="3221848" cy="714665"/>
          </a:xfrm>
          <a:custGeom>
            <a:avLst/>
            <a:gdLst/>
            <a:ahLst/>
            <a:cxnLst/>
            <a:rect r="r" b="b" t="t" l="l"/>
            <a:pathLst>
              <a:path h="714665" w="3221848">
                <a:moveTo>
                  <a:pt x="0" y="0"/>
                </a:moveTo>
                <a:lnTo>
                  <a:pt x="3221848" y="0"/>
                </a:lnTo>
                <a:lnTo>
                  <a:pt x="3221848" y="714664"/>
                </a:lnTo>
                <a:lnTo>
                  <a:pt x="0" y="714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35952" y="4334956"/>
            <a:ext cx="1802592" cy="1537119"/>
          </a:xfrm>
          <a:custGeom>
            <a:avLst/>
            <a:gdLst/>
            <a:ahLst/>
            <a:cxnLst/>
            <a:rect r="r" b="b" t="t" l="l"/>
            <a:pathLst>
              <a:path h="1537119" w="1802592">
                <a:moveTo>
                  <a:pt x="0" y="0"/>
                </a:moveTo>
                <a:lnTo>
                  <a:pt x="1802592" y="0"/>
                </a:lnTo>
                <a:lnTo>
                  <a:pt x="1802592" y="1537120"/>
                </a:lnTo>
                <a:lnTo>
                  <a:pt x="0" y="1537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007576" y="6837798"/>
            <a:ext cx="4234748" cy="1635083"/>
          </a:xfrm>
          <a:custGeom>
            <a:avLst/>
            <a:gdLst/>
            <a:ahLst/>
            <a:cxnLst/>
            <a:rect r="r" b="b" t="t" l="l"/>
            <a:pathLst>
              <a:path h="1635083" w="4234748">
                <a:moveTo>
                  <a:pt x="0" y="0"/>
                </a:moveTo>
                <a:lnTo>
                  <a:pt x="4234748" y="0"/>
                </a:lnTo>
                <a:lnTo>
                  <a:pt x="4234748" y="1635083"/>
                </a:lnTo>
                <a:lnTo>
                  <a:pt x="0" y="1635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4334956"/>
            <a:ext cx="1694918" cy="1617876"/>
          </a:xfrm>
          <a:custGeom>
            <a:avLst/>
            <a:gdLst/>
            <a:ahLst/>
            <a:cxnLst/>
            <a:rect r="r" b="b" t="t" l="l"/>
            <a:pathLst>
              <a:path h="1617876" w="1694918">
                <a:moveTo>
                  <a:pt x="0" y="0"/>
                </a:moveTo>
                <a:lnTo>
                  <a:pt x="1694918" y="0"/>
                </a:lnTo>
                <a:lnTo>
                  <a:pt x="1694918" y="1617877"/>
                </a:lnTo>
                <a:lnTo>
                  <a:pt x="0" y="1617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579" t="-17975" r="-16406" b="-20294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517939" y="1773227"/>
            <a:ext cx="11252122" cy="167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008"/>
              </a:lnSpc>
              <a:spcBef>
                <a:spcPct val="0"/>
              </a:spcBef>
            </a:pPr>
            <a:r>
              <a:rPr lang="en-US" b="true" sz="9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Stay connected!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977510" y="5143500"/>
            <a:ext cx="4332980" cy="4332980"/>
          </a:xfrm>
          <a:custGeom>
            <a:avLst/>
            <a:gdLst/>
            <a:ahLst/>
            <a:cxnLst/>
            <a:rect r="r" b="b" t="t" l="l"/>
            <a:pathLst>
              <a:path h="4332980" w="4332980">
                <a:moveTo>
                  <a:pt x="0" y="0"/>
                </a:moveTo>
                <a:lnTo>
                  <a:pt x="4332980" y="0"/>
                </a:lnTo>
                <a:lnTo>
                  <a:pt x="4332980" y="4332980"/>
                </a:lnTo>
                <a:lnTo>
                  <a:pt x="0" y="4332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1576" y="2255883"/>
            <a:ext cx="5444884" cy="5444884"/>
          </a:xfrm>
          <a:custGeom>
            <a:avLst/>
            <a:gdLst/>
            <a:ahLst/>
            <a:cxnLst/>
            <a:rect r="r" b="b" t="t" l="l"/>
            <a:pathLst>
              <a:path h="5444884" w="5444884">
                <a:moveTo>
                  <a:pt x="0" y="0"/>
                </a:moveTo>
                <a:lnTo>
                  <a:pt x="5444884" y="0"/>
                </a:lnTo>
                <a:lnTo>
                  <a:pt x="5444884" y="5444884"/>
                </a:lnTo>
                <a:lnTo>
                  <a:pt x="0" y="5444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77510" y="645345"/>
            <a:ext cx="4332980" cy="4332980"/>
          </a:xfrm>
          <a:custGeom>
            <a:avLst/>
            <a:gdLst/>
            <a:ahLst/>
            <a:cxnLst/>
            <a:rect r="r" b="b" t="t" l="l"/>
            <a:pathLst>
              <a:path h="4332980" w="4332980">
                <a:moveTo>
                  <a:pt x="0" y="0"/>
                </a:moveTo>
                <a:lnTo>
                  <a:pt x="4332980" y="0"/>
                </a:lnTo>
                <a:lnTo>
                  <a:pt x="4332980" y="4332980"/>
                </a:lnTo>
                <a:lnTo>
                  <a:pt x="0" y="4332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090871" y="2255883"/>
            <a:ext cx="5444884" cy="5444884"/>
          </a:xfrm>
          <a:custGeom>
            <a:avLst/>
            <a:gdLst/>
            <a:ahLst/>
            <a:cxnLst/>
            <a:rect r="r" b="b" t="t" l="l"/>
            <a:pathLst>
              <a:path h="5444884" w="5444884">
                <a:moveTo>
                  <a:pt x="0" y="0"/>
                </a:moveTo>
                <a:lnTo>
                  <a:pt x="5444884" y="0"/>
                </a:lnTo>
                <a:lnTo>
                  <a:pt x="5444884" y="5444884"/>
                </a:lnTo>
                <a:lnTo>
                  <a:pt x="0" y="5444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0721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313371" y="5727125"/>
            <a:ext cx="3087180" cy="3858975"/>
          </a:xfrm>
          <a:custGeom>
            <a:avLst/>
            <a:gdLst/>
            <a:ahLst/>
            <a:cxnLst/>
            <a:rect r="r" b="b" t="t" l="l"/>
            <a:pathLst>
              <a:path h="3858975" w="3087180">
                <a:moveTo>
                  <a:pt x="0" y="0"/>
                </a:moveTo>
                <a:lnTo>
                  <a:pt x="3087180" y="0"/>
                </a:lnTo>
                <a:lnTo>
                  <a:pt x="3087180" y="3858975"/>
                </a:lnTo>
                <a:lnTo>
                  <a:pt x="0" y="3858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6265" y="1239473"/>
            <a:ext cx="713755" cy="713755"/>
          </a:xfrm>
          <a:custGeom>
            <a:avLst/>
            <a:gdLst/>
            <a:ahLst/>
            <a:cxnLst/>
            <a:rect r="r" b="b" t="t" l="l"/>
            <a:pathLst>
              <a:path h="713755" w="713755">
                <a:moveTo>
                  <a:pt x="0" y="0"/>
                </a:moveTo>
                <a:lnTo>
                  <a:pt x="713754" y="0"/>
                </a:lnTo>
                <a:lnTo>
                  <a:pt x="713754" y="713755"/>
                </a:lnTo>
                <a:lnTo>
                  <a:pt x="0" y="713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16132" y="1239473"/>
            <a:ext cx="774791" cy="804978"/>
          </a:xfrm>
          <a:custGeom>
            <a:avLst/>
            <a:gdLst/>
            <a:ahLst/>
            <a:cxnLst/>
            <a:rect r="r" b="b" t="t" l="l"/>
            <a:pathLst>
              <a:path h="804978" w="774791">
                <a:moveTo>
                  <a:pt x="0" y="0"/>
                </a:moveTo>
                <a:lnTo>
                  <a:pt x="774791" y="0"/>
                </a:lnTo>
                <a:lnTo>
                  <a:pt x="774791" y="804978"/>
                </a:lnTo>
                <a:lnTo>
                  <a:pt x="0" y="804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292599" y="894190"/>
            <a:ext cx="5879368" cy="5830456"/>
            <a:chOff x="0" y="0"/>
            <a:chExt cx="7839158" cy="7773941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1778436" y="0"/>
              <a:ext cx="6060722" cy="6060722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0" t="-14620" r="0" b="-14620"/>
                </a:stretch>
              </a:blip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0" y="3188706"/>
              <a:ext cx="4316157" cy="4316157"/>
              <a:chOff x="0" y="0"/>
              <a:chExt cx="6350000" cy="63500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0" t="-16666" r="0" b="-16666"/>
                </a:stretch>
              </a:blip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16" id="16"/>
            <p:cNvGrpSpPr/>
            <p:nvPr/>
          </p:nvGrpSpPr>
          <p:grpSpPr>
            <a:xfrm rot="0">
              <a:off x="3348499" y="4522948"/>
              <a:ext cx="3250994" cy="3250994"/>
              <a:chOff x="0" y="0"/>
              <a:chExt cx="6350000" cy="63500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0" t="-12500" r="0" b="-12500"/>
                </a:stretch>
              </a:blip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  <p:sp>
        <p:nvSpPr>
          <p:cNvPr name="Freeform 18" id="18"/>
          <p:cNvSpPr/>
          <p:nvPr/>
        </p:nvSpPr>
        <p:spPr>
          <a:xfrm flipH="false" flipV="false" rot="0">
            <a:off x="847130" y="2836881"/>
            <a:ext cx="4613239" cy="4613239"/>
          </a:xfrm>
          <a:custGeom>
            <a:avLst/>
            <a:gdLst/>
            <a:ahLst/>
            <a:cxnLst/>
            <a:rect r="r" b="b" t="t" l="l"/>
            <a:pathLst>
              <a:path h="4613239" w="4613239">
                <a:moveTo>
                  <a:pt x="0" y="0"/>
                </a:moveTo>
                <a:lnTo>
                  <a:pt x="4613239" y="0"/>
                </a:lnTo>
                <a:lnTo>
                  <a:pt x="4613239" y="4613238"/>
                </a:lnTo>
                <a:lnTo>
                  <a:pt x="0" y="4613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303528" y="2398671"/>
            <a:ext cx="4821440" cy="3195104"/>
          </a:xfrm>
          <a:custGeom>
            <a:avLst/>
            <a:gdLst/>
            <a:ahLst/>
            <a:cxnLst/>
            <a:rect r="r" b="b" t="t" l="l"/>
            <a:pathLst>
              <a:path h="3195104" w="4821440">
                <a:moveTo>
                  <a:pt x="0" y="0"/>
                </a:moveTo>
                <a:lnTo>
                  <a:pt x="4821440" y="0"/>
                </a:lnTo>
                <a:lnTo>
                  <a:pt x="4821440" y="3195104"/>
                </a:lnTo>
                <a:lnTo>
                  <a:pt x="0" y="31951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2778304" y="6686546"/>
            <a:ext cx="4907957" cy="244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8" b="true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How to Take Part:</a:t>
            </a:r>
          </a:p>
          <a:p>
            <a:pPr algn="l" marL="369250" indent="-184625" lvl="1">
              <a:lnSpc>
                <a:spcPts val="2394"/>
              </a:lnSpc>
              <a:buFont typeface="Arial"/>
              <a:buChar char="•"/>
            </a:pPr>
            <a:r>
              <a:rPr lang="en-US" b="true" sz="1710">
                <a:solidFill>
                  <a:srgbClr val="006F3A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Light up green</a:t>
            </a:r>
            <a:r>
              <a:rPr lang="en-US" sz="171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in support of tourism week</a:t>
            </a:r>
          </a:p>
          <a:p>
            <a:pPr algn="l" marL="369250" indent="-184625" lvl="1">
              <a:lnSpc>
                <a:spcPts val="2394"/>
              </a:lnSpc>
              <a:buFont typeface="Arial"/>
              <a:buChar char="•"/>
            </a:pPr>
            <a:r>
              <a:rPr lang="en-US" sz="171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Post at least once during the week </a:t>
            </a:r>
          </a:p>
          <a:p>
            <a:pPr algn="l" marL="369250" indent="-184625" lvl="1">
              <a:lnSpc>
                <a:spcPts val="2394"/>
              </a:lnSpc>
              <a:buFont typeface="Arial"/>
              <a:buChar char="•"/>
            </a:pPr>
            <a:r>
              <a:rPr lang="en-US" sz="171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Use the hashtags </a:t>
            </a:r>
            <a:r>
              <a:rPr lang="en-US" b="true" sz="1710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#PoweredByTourism </a:t>
            </a:r>
            <a:r>
              <a:rPr lang="en-US" sz="171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and </a:t>
            </a:r>
            <a:r>
              <a:rPr lang="en-US" b="true" sz="1710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#NationalTourismWeek</a:t>
            </a:r>
          </a:p>
          <a:p>
            <a:pPr algn="l" marL="369250" indent="-184625" lvl="1">
              <a:lnSpc>
                <a:spcPts val="2394"/>
              </a:lnSpc>
              <a:buFont typeface="Arial"/>
              <a:buChar char="•"/>
            </a:pPr>
            <a:r>
              <a:rPr lang="en-US" sz="171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Tag</a:t>
            </a:r>
            <a:r>
              <a:rPr lang="en-US" b="true" sz="1710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 TIAC</a:t>
            </a:r>
            <a:r>
              <a:rPr lang="en-US" sz="171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and </a:t>
            </a:r>
            <a:r>
              <a:rPr lang="en-US" b="true" sz="1710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TIAPEI</a:t>
            </a:r>
          </a:p>
          <a:p>
            <a:pPr algn="l" marL="369250" indent="-184625" lvl="1">
              <a:lnSpc>
                <a:spcPts val="2394"/>
              </a:lnSpc>
              <a:buFont typeface="Arial"/>
              <a:buChar char="•"/>
            </a:pPr>
            <a:r>
              <a:rPr lang="en-US" sz="171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Register for </a:t>
            </a:r>
            <a:r>
              <a:rPr lang="en-US" b="true" sz="1710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Raising the Bar: 2026 Tourism Season Launch </a:t>
            </a:r>
            <a:r>
              <a:rPr lang="en-US" sz="171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(April 20)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93142" y="1388819"/>
            <a:ext cx="3897771" cy="637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56"/>
              </a:lnSpc>
            </a:pPr>
            <a:r>
              <a:rPr lang="en-US" b="true" sz="2670" strike="noStrike" u="none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Annual Tourism </a:t>
            </a:r>
            <a:r>
              <a:rPr lang="en-US" b="true" sz="2670" strike="noStrike" u="none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Conference &amp; AGM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542511" y="1287852"/>
            <a:ext cx="4195061" cy="462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31"/>
              </a:lnSpc>
              <a:spcBef>
                <a:spcPct val="0"/>
              </a:spcBef>
            </a:pPr>
            <a:r>
              <a:rPr lang="en-US" b="true" sz="2665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National </a:t>
            </a:r>
            <a:r>
              <a:rPr lang="en-US" b="true" sz="2665" strike="noStrike" u="none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Tourism Week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797864" y="1761651"/>
            <a:ext cx="4494735" cy="265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91"/>
              </a:lnSpc>
              <a:spcBef>
                <a:spcPct val="0"/>
              </a:spcBef>
            </a:pPr>
            <a:r>
              <a:rPr lang="en-US" b="true" sz="1565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Raising the Bar: 2026 </a:t>
            </a:r>
            <a:r>
              <a:rPr lang="en-US" b="true" sz="1565" strike="noStrike" u="none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Tourism </a:t>
            </a:r>
            <a:r>
              <a:rPr lang="en-US" b="true" sz="1565" strike="noStrike" u="none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S</a:t>
            </a:r>
            <a:r>
              <a:rPr lang="en-US" b="true" sz="1565" strike="noStrike" u="none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e</a:t>
            </a:r>
            <a:r>
              <a:rPr lang="en-US" b="true" sz="1565" strike="noStrike" u="none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ason Launch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836601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8089" y="2921873"/>
            <a:ext cx="9073561" cy="5444137"/>
          </a:xfrm>
          <a:custGeom>
            <a:avLst/>
            <a:gdLst/>
            <a:ahLst/>
            <a:cxnLst/>
            <a:rect r="r" b="b" t="t" l="l"/>
            <a:pathLst>
              <a:path h="5444137" w="9073561">
                <a:moveTo>
                  <a:pt x="0" y="0"/>
                </a:moveTo>
                <a:lnTo>
                  <a:pt x="9073561" y="0"/>
                </a:lnTo>
                <a:lnTo>
                  <a:pt x="9073561" y="5444137"/>
                </a:lnTo>
                <a:lnTo>
                  <a:pt x="0" y="5444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13178" y="2921873"/>
            <a:ext cx="6356958" cy="5444137"/>
          </a:xfrm>
          <a:custGeom>
            <a:avLst/>
            <a:gdLst/>
            <a:ahLst/>
            <a:cxnLst/>
            <a:rect r="r" b="b" t="t" l="l"/>
            <a:pathLst>
              <a:path h="5444137" w="6356958">
                <a:moveTo>
                  <a:pt x="0" y="0"/>
                </a:moveTo>
                <a:lnTo>
                  <a:pt x="6356958" y="0"/>
                </a:lnTo>
                <a:lnTo>
                  <a:pt x="6356958" y="5444137"/>
                </a:lnTo>
                <a:lnTo>
                  <a:pt x="0" y="5444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6767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762000"/>
            <a:ext cx="15712341" cy="167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08"/>
              </a:lnSpc>
              <a:spcBef>
                <a:spcPct val="0"/>
              </a:spcBef>
            </a:pPr>
            <a:r>
              <a:rPr lang="en-US" b="true" sz="9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Pathways to Employment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836601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014460" y="2129651"/>
            <a:ext cx="12220979" cy="5433933"/>
          </a:xfrm>
          <a:custGeom>
            <a:avLst/>
            <a:gdLst/>
            <a:ahLst/>
            <a:cxnLst/>
            <a:rect r="r" b="b" t="t" l="l"/>
            <a:pathLst>
              <a:path h="5433933" w="12220979">
                <a:moveTo>
                  <a:pt x="0" y="0"/>
                </a:moveTo>
                <a:lnTo>
                  <a:pt x="12220980" y="0"/>
                </a:lnTo>
                <a:lnTo>
                  <a:pt x="12220980" y="5433932"/>
                </a:lnTo>
                <a:lnTo>
                  <a:pt x="0" y="5433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102870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381357" y="2107168"/>
            <a:ext cx="5906643" cy="7609201"/>
          </a:xfrm>
          <a:custGeom>
            <a:avLst/>
            <a:gdLst/>
            <a:ahLst/>
            <a:cxnLst/>
            <a:rect r="r" b="b" t="t" l="l"/>
            <a:pathLst>
              <a:path h="7609201" w="5906643">
                <a:moveTo>
                  <a:pt x="0" y="0"/>
                </a:moveTo>
                <a:lnTo>
                  <a:pt x="5906643" y="0"/>
                </a:lnTo>
                <a:lnTo>
                  <a:pt x="5906643" y="7609201"/>
                </a:lnTo>
                <a:lnTo>
                  <a:pt x="0" y="7609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2884527"/>
            <a:ext cx="11252122" cy="167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08"/>
              </a:lnSpc>
              <a:spcBef>
                <a:spcPct val="0"/>
              </a:spcBef>
            </a:pPr>
            <a:r>
              <a:rPr lang="en-US" b="true" sz="9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Background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9650" y="4852987"/>
            <a:ext cx="16230600" cy="51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TIAPEI patnered with James Cronk in late 2024.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1905" y="5733668"/>
            <a:ext cx="13165782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Course is an adaptation and extension of “PEI Best Service Excellence”.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1905" y="6627115"/>
            <a:ext cx="10288683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New content generated in consultation with industry.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836601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884527"/>
            <a:ext cx="11252122" cy="167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08"/>
              </a:lnSpc>
              <a:spcBef>
                <a:spcPct val="0"/>
              </a:spcBef>
            </a:pPr>
            <a:r>
              <a:rPr lang="en-US" b="true" sz="9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Challenge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9650" y="4852987"/>
            <a:ext cx="16230600" cy="51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Employee training for seasonal businesses.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5731478"/>
            <a:ext cx="10092110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Young staff taking on their first customer facing role.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6624924"/>
            <a:ext cx="11360487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Finding the time to curate an exceptional visitor experience.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89C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9716369"/>
            <a:ext cx="18288000" cy="570631"/>
            <a:chOff x="0" y="0"/>
            <a:chExt cx="4816593" cy="150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0290"/>
            </a:xfrm>
            <a:custGeom>
              <a:avLst/>
              <a:gdLst/>
              <a:ahLst/>
              <a:cxnLst/>
              <a:rect r="r" b="b" t="t" l="l"/>
              <a:pathLst>
                <a:path h="1502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290"/>
                  </a:lnTo>
                  <a:lnTo>
                    <a:pt x="0" y="150290"/>
                  </a:lnTo>
                  <a:close/>
                </a:path>
              </a:pathLst>
            </a:custGeom>
            <a:solidFill>
              <a:srgbClr val="F5802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207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54782" y="8366010"/>
            <a:ext cx="1304518" cy="892290"/>
          </a:xfrm>
          <a:custGeom>
            <a:avLst/>
            <a:gdLst/>
            <a:ahLst/>
            <a:cxnLst/>
            <a:rect r="r" b="b" t="t" l="l"/>
            <a:pathLst>
              <a:path h="892290" w="1304518">
                <a:moveTo>
                  <a:pt x="0" y="0"/>
                </a:moveTo>
                <a:lnTo>
                  <a:pt x="1304518" y="0"/>
                </a:lnTo>
                <a:lnTo>
                  <a:pt x="1304518" y="892290"/>
                </a:lnTo>
                <a:lnTo>
                  <a:pt x="0" y="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884527"/>
            <a:ext cx="11252122" cy="167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08"/>
              </a:lnSpc>
              <a:spcBef>
                <a:spcPct val="0"/>
              </a:spcBef>
            </a:pPr>
            <a:r>
              <a:rPr lang="en-US" b="true" sz="9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Opportunity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9650" y="4852987"/>
            <a:ext cx="16230600" cy="51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To build a PEI tourism workforce that has the tools to drive repeat business.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6676" y="5730383"/>
            <a:ext cx="11113963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Turning small interactions into meaningful guest moments.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6676" y="6623829"/>
            <a:ext cx="12681617" cy="53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47692" indent="-323846" lvl="1">
              <a:lnSpc>
                <a:spcPts val="428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Accessable training that can be completed outside of peak-season.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DAHAXmphUOE</dc:identifier>
  <dcterms:modified xsi:type="dcterms:W3CDTF">2011-08-01T06:04:30Z</dcterms:modified>
  <cp:revision>1</cp:revision>
  <dc:title>Industry Day Presentation</dc:title>
</cp:coreProperties>
</file>