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</p:sldIdLst>
  <p:sldSz cy="5143500" cx="9144000"/>
  <p:notesSz cx="6858000" cy="9144000"/>
  <p:embeddedFontLst>
    <p:embeddedFont>
      <p:font typeface="Crimson Text SemiBold"/>
      <p:regular r:id="rId59"/>
      <p:bold r:id="rId60"/>
      <p:italic r:id="rId61"/>
      <p:boldItalic r:id="rId62"/>
    </p:embeddedFont>
    <p:embeddedFont>
      <p:font typeface="Open Sans SemiBold"/>
      <p:regular r:id="rId63"/>
      <p:bold r:id="rId64"/>
      <p:italic r:id="rId65"/>
      <p:boldItalic r:id="rId66"/>
    </p:embeddedFont>
    <p:embeddedFont>
      <p:font typeface="Open Sans ExtraBold"/>
      <p:bold r:id="rId67"/>
      <p:boldItalic r:id="rId68"/>
    </p:embeddedFont>
    <p:embeddedFont>
      <p:font typeface="Crimson Text"/>
      <p:regular r:id="rId69"/>
      <p:bold r:id="rId70"/>
      <p:italic r:id="rId71"/>
      <p:boldItalic r:id="rId72"/>
    </p:embeddedFont>
    <p:embeddedFont>
      <p:font typeface="Open Sans Light"/>
      <p:regular r:id="rId73"/>
      <p:bold r:id="rId74"/>
      <p:italic r:id="rId75"/>
      <p:boldItalic r:id="rId76"/>
    </p:embeddedFont>
    <p:embeddedFont>
      <p:font typeface="Open Sans"/>
      <p:regular r:id="rId77"/>
      <p:bold r:id="rId78"/>
      <p:italic r:id="rId79"/>
      <p:boldItalic r:id="rId8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592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C09F77B-2C20-4E15-9145-7A8B42C44720}">
  <a:tblStyle styleId="{2C09F77B-2C20-4E15-9145-7A8B42C4472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592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0" Type="http://schemas.openxmlformats.org/officeDocument/2006/relationships/font" Target="fonts/OpenSans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font" Target="fonts/OpenSansLight-regular.fntdata"/><Relationship Id="rId72" Type="http://schemas.openxmlformats.org/officeDocument/2006/relationships/font" Target="fonts/CrimsonText-boldItalic.fntdata"/><Relationship Id="rId31" Type="http://schemas.openxmlformats.org/officeDocument/2006/relationships/slide" Target="slides/slide25.xml"/><Relationship Id="rId75" Type="http://schemas.openxmlformats.org/officeDocument/2006/relationships/font" Target="fonts/OpenSansLight-italic.fntdata"/><Relationship Id="rId30" Type="http://schemas.openxmlformats.org/officeDocument/2006/relationships/slide" Target="slides/slide24.xml"/><Relationship Id="rId74" Type="http://schemas.openxmlformats.org/officeDocument/2006/relationships/font" Target="fonts/OpenSansLight-bold.fntdata"/><Relationship Id="rId33" Type="http://schemas.openxmlformats.org/officeDocument/2006/relationships/slide" Target="slides/slide27.xml"/><Relationship Id="rId77" Type="http://schemas.openxmlformats.org/officeDocument/2006/relationships/font" Target="fonts/OpenSans-regular.fntdata"/><Relationship Id="rId32" Type="http://schemas.openxmlformats.org/officeDocument/2006/relationships/slide" Target="slides/slide26.xml"/><Relationship Id="rId76" Type="http://schemas.openxmlformats.org/officeDocument/2006/relationships/font" Target="fonts/OpenSansLight-boldItalic.fntdata"/><Relationship Id="rId35" Type="http://schemas.openxmlformats.org/officeDocument/2006/relationships/slide" Target="slides/slide29.xml"/><Relationship Id="rId79" Type="http://schemas.openxmlformats.org/officeDocument/2006/relationships/font" Target="fonts/OpenSans-italic.fntdata"/><Relationship Id="rId34" Type="http://schemas.openxmlformats.org/officeDocument/2006/relationships/slide" Target="slides/slide28.xml"/><Relationship Id="rId78" Type="http://schemas.openxmlformats.org/officeDocument/2006/relationships/font" Target="fonts/OpenSans-bold.fntdata"/><Relationship Id="rId71" Type="http://schemas.openxmlformats.org/officeDocument/2006/relationships/font" Target="fonts/CrimsonText-italic.fntdata"/><Relationship Id="rId70" Type="http://schemas.openxmlformats.org/officeDocument/2006/relationships/font" Target="fonts/CrimsonText-bold.fntdata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CrimsonTextSemiBold-boldItalic.fntdata"/><Relationship Id="rId61" Type="http://schemas.openxmlformats.org/officeDocument/2006/relationships/font" Target="fonts/CrimsonTextSemiBold-italic.fntdata"/><Relationship Id="rId20" Type="http://schemas.openxmlformats.org/officeDocument/2006/relationships/slide" Target="slides/slide14.xml"/><Relationship Id="rId64" Type="http://schemas.openxmlformats.org/officeDocument/2006/relationships/font" Target="fonts/OpenSansSemiBold-bold.fntdata"/><Relationship Id="rId63" Type="http://schemas.openxmlformats.org/officeDocument/2006/relationships/font" Target="fonts/OpenSansSemiBold-regular.fntdata"/><Relationship Id="rId22" Type="http://schemas.openxmlformats.org/officeDocument/2006/relationships/slide" Target="slides/slide16.xml"/><Relationship Id="rId66" Type="http://schemas.openxmlformats.org/officeDocument/2006/relationships/font" Target="fonts/OpenSansSemiBold-boldItalic.fntdata"/><Relationship Id="rId21" Type="http://schemas.openxmlformats.org/officeDocument/2006/relationships/slide" Target="slides/slide15.xml"/><Relationship Id="rId65" Type="http://schemas.openxmlformats.org/officeDocument/2006/relationships/font" Target="fonts/OpenSansSemiBold-italic.fntdata"/><Relationship Id="rId24" Type="http://schemas.openxmlformats.org/officeDocument/2006/relationships/slide" Target="slides/slide18.xml"/><Relationship Id="rId68" Type="http://schemas.openxmlformats.org/officeDocument/2006/relationships/font" Target="fonts/OpenSansExtraBold-boldItalic.fntdata"/><Relationship Id="rId23" Type="http://schemas.openxmlformats.org/officeDocument/2006/relationships/slide" Target="slides/slide17.xml"/><Relationship Id="rId67" Type="http://schemas.openxmlformats.org/officeDocument/2006/relationships/font" Target="fonts/OpenSansExtraBold-bold.fntdata"/><Relationship Id="rId60" Type="http://schemas.openxmlformats.org/officeDocument/2006/relationships/font" Target="fonts/CrimsonTextSemiBold-bold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font" Target="fonts/CrimsonText-regular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font" Target="fonts/CrimsonTextSemiBold-regular.fntdata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d242a04de3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d242a04de3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d242a04de3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d242a04de3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d242a04de3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d242a04de3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d242a04de3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d242a04de3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d242a04de3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d242a04de3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d242a04de3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d242a04de3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d242a04de3_0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d242a04de3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d242a04de3_0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d242a04de3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d242a04de3_0_2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d242a04de3_0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d242a04de3_0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d242a04de3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d266882521_6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d266882521_6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d242a04de3_0_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d242a04de3_0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d242a04de3_0_2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d242a04de3_0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d242a04de3_0_2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d242a04de3_0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d242a04de3_0_2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d242a04de3_0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d242a04de3_0_2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d242a04de3_0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d242a04de3_0_3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3d242a04de3_0_3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d242a04de3_0_3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d242a04de3_0_3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d266882521_6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3d266882521_6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d266882521_6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3d266882521_6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d266882521_6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3d266882521_6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d266882521_6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d266882521_6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d266882521_6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3d266882521_6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d266882521_6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3d266882521_6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d266882521_6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3d266882521_6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d266882521_6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d266882521_6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3d242a04de3_0_2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3d242a04de3_0_2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d242a04de3_0_2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3d242a04de3_0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d242a04de3_0_2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3d242a04de3_0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3d242a04de3_0_3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3d242a04de3_0_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d242a04de3_0_3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3d242a04de3_0_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3d266882521_6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3d266882521_6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d266882521_6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d266882521_6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d266882521_6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3d266882521_6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d266882521_6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3d266882521_6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3d266882521_6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3d266882521_6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3d266882521_6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3d266882521_6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d266882521_6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3d266882521_6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3d266882521_6_2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3d266882521_6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d266882521_6_2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3d266882521_6_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3d266882521_6_3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3d266882521_6_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3d266882521_6_3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3d266882521_6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3d266882521_6_3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3d266882521_6_3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d266882521_6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d266882521_6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3d266882521_6_3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3d266882521_6_3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3d266882521_6_3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3d266882521_6_3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3d266882521_6_3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3d266882521_6_3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d266882521_6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d266882521_6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d242a04de3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d242a04de3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d242a04de3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d242a04de3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d242a04de3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d242a04de3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Atlantic Canada Agreement on Tourism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15.png"/><Relationship Id="rId5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8.png"/><Relationship Id="rId7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Relationship Id="rId4" Type="http://schemas.openxmlformats.org/officeDocument/2006/relationships/image" Target="../media/image72.png"/><Relationship Id="rId5" Type="http://schemas.openxmlformats.org/officeDocument/2006/relationships/image" Target="../media/image3.png"/><Relationship Id="rId6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3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8.jp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drive.google.com/file/d/1eKahU3jhDvHIWXEAOWmfofVFSgCz2RVq/view" TargetMode="External"/><Relationship Id="rId4" Type="http://schemas.openxmlformats.org/officeDocument/2006/relationships/image" Target="../media/image1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jp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0.png"/><Relationship Id="rId4" Type="http://schemas.openxmlformats.org/officeDocument/2006/relationships/image" Target="../media/image5.png"/><Relationship Id="rId5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drive.google.com/file/d/1GcvXAr1wCNeGj-AgAksqL9Ca4qI9yWtu/view" TargetMode="External"/><Relationship Id="rId4" Type="http://schemas.openxmlformats.org/officeDocument/2006/relationships/image" Target="../media/image13.jpg"/><Relationship Id="rId5" Type="http://schemas.openxmlformats.org/officeDocument/2006/relationships/hyperlink" Target="http://drive.google.com/file/d/1QuiT1UrG51aQ5fp-HYjAfUGzvFbihqA7/view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6.jp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://drive.google.com/file/d/1p7B_t3lpBfUMn7mT_MeOzTxfX9M97lKm/view" TargetMode="External"/><Relationship Id="rId4" Type="http://schemas.openxmlformats.org/officeDocument/2006/relationships/image" Target="../media/image16.jpg"/><Relationship Id="rId5" Type="http://schemas.openxmlformats.org/officeDocument/2006/relationships/hyperlink" Target="http://drive.google.com/file/d/1SNGzr7DIirCNpNzQcpr517dAWmWYiBPW/view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drive.google.com/file/d/1vdpA-VwejVZAfelgncfS-lJIuuQHrPxc/view" TargetMode="External"/><Relationship Id="rId4" Type="http://schemas.openxmlformats.org/officeDocument/2006/relationships/image" Target="../media/image24.jpg"/><Relationship Id="rId5" Type="http://schemas.openxmlformats.org/officeDocument/2006/relationships/hyperlink" Target="http://drive.google.com/file/d/1jJOfeYAXIBt3LzO-Y_21yhkRQkKfWGdj/view" TargetMode="External"/><Relationship Id="rId6" Type="http://schemas.openxmlformats.org/officeDocument/2006/relationships/image" Target="../media/image27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://drive.google.com/file/d/1hfQHz-I3daT1M4duD-uyuN5lT_1ePS2H/view" TargetMode="External"/><Relationship Id="rId4" Type="http://schemas.openxmlformats.org/officeDocument/2006/relationships/image" Target="../media/image20.jpg"/><Relationship Id="rId5" Type="http://schemas.openxmlformats.org/officeDocument/2006/relationships/hyperlink" Target="http://drive.google.com/file/d/1VNZL05HrpCmS1s_YLSFCttxfbD4IJ8U7/view" TargetMode="External"/><Relationship Id="rId6" Type="http://schemas.openxmlformats.org/officeDocument/2006/relationships/image" Target="../media/image28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.png"/><Relationship Id="rId4" Type="http://schemas.openxmlformats.org/officeDocument/2006/relationships/image" Target="../media/image3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.png"/><Relationship Id="rId4" Type="http://schemas.openxmlformats.org/officeDocument/2006/relationships/image" Target="../media/image58.jpg"/><Relationship Id="rId5" Type="http://schemas.openxmlformats.org/officeDocument/2006/relationships/image" Target="../media/image47.jpg"/><Relationship Id="rId6" Type="http://schemas.openxmlformats.org/officeDocument/2006/relationships/image" Target="../media/image49.jpg"/><Relationship Id="rId7" Type="http://schemas.openxmlformats.org/officeDocument/2006/relationships/image" Target="../media/image48.jpg"/><Relationship Id="rId8" Type="http://schemas.openxmlformats.org/officeDocument/2006/relationships/image" Target="../media/image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6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.png"/><Relationship Id="rId4" Type="http://schemas.openxmlformats.org/officeDocument/2006/relationships/image" Target="../media/image29.png"/><Relationship Id="rId5" Type="http://schemas.openxmlformats.org/officeDocument/2006/relationships/image" Target="../media/image33.png"/><Relationship Id="rId6" Type="http://schemas.openxmlformats.org/officeDocument/2006/relationships/image" Target="../media/image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3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.png"/><Relationship Id="rId4" Type="http://schemas.openxmlformats.org/officeDocument/2006/relationships/image" Target="../media/image34.png"/><Relationship Id="rId5" Type="http://schemas.openxmlformats.org/officeDocument/2006/relationships/image" Target="../media/image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.png"/><Relationship Id="rId4" Type="http://schemas.openxmlformats.org/officeDocument/2006/relationships/image" Target="../media/image32.png"/><Relationship Id="rId5" Type="http://schemas.openxmlformats.org/officeDocument/2006/relationships/image" Target="../media/image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1.jp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://drive.google.com/file/d/1yEM4Vn6hXCsD6lGjXhwJIe277MjAgDb9/view" TargetMode="External"/><Relationship Id="rId4" Type="http://schemas.openxmlformats.org/officeDocument/2006/relationships/image" Target="../media/image36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hyperlink" Target="http://drive.google.com/file/d/1LKIuDmMiReJRzXFTJhcGbkNnoO9khNiT/view" TargetMode="External"/><Relationship Id="rId4" Type="http://schemas.openxmlformats.org/officeDocument/2006/relationships/image" Target="../media/image41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hyperlink" Target="http://drive.google.com/file/d/1zQ-QtLrMzak4sOJpXzwsEAC3jj3ts3UX/view" TargetMode="External"/><Relationship Id="rId4" Type="http://schemas.openxmlformats.org/officeDocument/2006/relationships/image" Target="../media/image37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3.jp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.png"/><Relationship Id="rId4" Type="http://schemas.openxmlformats.org/officeDocument/2006/relationships/image" Target="../media/image4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.png"/><Relationship Id="rId4" Type="http://schemas.openxmlformats.org/officeDocument/2006/relationships/image" Target="../media/image43.png"/><Relationship Id="rId5" Type="http://schemas.openxmlformats.org/officeDocument/2006/relationships/image" Target="../media/image3.png"/><Relationship Id="rId6" Type="http://schemas.openxmlformats.org/officeDocument/2006/relationships/image" Target="../media/image5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.png"/><Relationship Id="rId4" Type="http://schemas.openxmlformats.org/officeDocument/2006/relationships/image" Target="../media/image43.png"/><Relationship Id="rId5" Type="http://schemas.openxmlformats.org/officeDocument/2006/relationships/image" Target="../media/image3.png"/><Relationship Id="rId6" Type="http://schemas.openxmlformats.org/officeDocument/2006/relationships/image" Target="../media/image68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42.png"/><Relationship Id="rId6" Type="http://schemas.openxmlformats.org/officeDocument/2006/relationships/image" Target="../media/image52.png"/><Relationship Id="rId7" Type="http://schemas.openxmlformats.org/officeDocument/2006/relationships/image" Target="../media/image50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59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70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7.jp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60.jpg"/><Relationship Id="rId6" Type="http://schemas.openxmlformats.org/officeDocument/2006/relationships/image" Target="../media/image66.jpg"/><Relationship Id="rId7" Type="http://schemas.openxmlformats.org/officeDocument/2006/relationships/image" Target="../media/image62.jpg"/><Relationship Id="rId8" Type="http://schemas.openxmlformats.org/officeDocument/2006/relationships/image" Target="../media/image63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51.png"/><Relationship Id="rId6" Type="http://schemas.openxmlformats.org/officeDocument/2006/relationships/image" Target="../media/image54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67.jpg"/><Relationship Id="rId6" Type="http://schemas.openxmlformats.org/officeDocument/2006/relationships/image" Target="../media/image6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6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55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71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9.jp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drive.google.com/file/d/1CB1Xf_Z14tY6xpleP91X-CnhZMGvlZuG/view" TargetMode="Externa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jp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22.jpg"/><Relationship Id="rId5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title="DSCF1148_v3.jpg"/>
          <p:cNvPicPr preferRelativeResize="0"/>
          <p:nvPr/>
        </p:nvPicPr>
        <p:blipFill rotWithShape="1">
          <a:blip r:embed="rId3">
            <a:alphaModFix/>
          </a:blip>
          <a:srcRect b="9301" l="1766" r="654" t="17519"/>
          <a:stretch/>
        </p:blipFill>
        <p:spPr>
          <a:xfrm>
            <a:off x="0" y="0"/>
            <a:ext cx="914399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 title="Asset 1@15x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20750" y="4150000"/>
            <a:ext cx="1296527" cy="83629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7" name="Google Shape;57;p13"/>
          <p:cNvGrpSpPr/>
          <p:nvPr/>
        </p:nvGrpSpPr>
        <p:grpSpPr>
          <a:xfrm>
            <a:off x="652546" y="610700"/>
            <a:ext cx="7611897" cy="1327870"/>
            <a:chOff x="652574" y="610694"/>
            <a:chExt cx="6163979" cy="1327870"/>
          </a:xfrm>
        </p:grpSpPr>
        <p:sp>
          <p:nvSpPr>
            <p:cNvPr id="58" name="Google Shape;58;p13"/>
            <p:cNvSpPr txBox="1"/>
            <p:nvPr/>
          </p:nvSpPr>
          <p:spPr>
            <a:xfrm>
              <a:off x="656849" y="610694"/>
              <a:ext cx="4368900" cy="909000"/>
            </a:xfrm>
            <a:prstGeom prst="rect">
              <a:avLst/>
            </a:prstGeom>
            <a:noFill/>
            <a:ln>
              <a:noFill/>
            </a:ln>
            <a:effectLst>
              <a:outerShdw blurRad="628650" rotWithShape="0" algn="bl">
                <a:srgbClr val="000000">
                  <a:alpha val="85000"/>
                </a:srgbClr>
              </a:outerShdw>
            </a:effectLst>
          </p:spPr>
          <p:txBody>
            <a:bodyPr anchorCtr="0" anchor="t" bIns="91425" lIns="0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600">
                  <a:solidFill>
                    <a:schemeClr val="lt1"/>
                  </a:solidFill>
                  <a:latin typeface="Crimson Text SemiBold"/>
                  <a:ea typeface="Crimson Text SemiBold"/>
                  <a:cs typeface="Crimson Text SemiBold"/>
                  <a:sym typeface="Crimson Text SemiBold"/>
                </a:rPr>
                <a:t>Industry Partner Day</a:t>
              </a:r>
              <a:endParaRPr sz="4600">
                <a:solidFill>
                  <a:schemeClr val="lt1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endParaRPr>
            </a:p>
          </p:txBody>
        </p:sp>
        <p:sp>
          <p:nvSpPr>
            <p:cNvPr id="59" name="Google Shape;59;p13"/>
            <p:cNvSpPr txBox="1"/>
            <p:nvPr/>
          </p:nvSpPr>
          <p:spPr>
            <a:xfrm>
              <a:off x="3637753" y="1196664"/>
              <a:ext cx="3178800" cy="741900"/>
            </a:xfrm>
            <a:prstGeom prst="rect">
              <a:avLst/>
            </a:prstGeom>
            <a:noFill/>
            <a:ln>
              <a:noFill/>
            </a:ln>
            <a:effectLst>
              <a:outerShdw blurRad="628650" rotWithShape="0" algn="bl">
                <a:srgbClr val="000000">
                  <a:alpha val="85000"/>
                </a:srgbClr>
              </a:outerShdw>
            </a:effectLst>
          </p:spPr>
          <p:txBody>
            <a:bodyPr anchorCtr="0" anchor="t" bIns="91425" lIns="0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4600">
                  <a:solidFill>
                    <a:schemeClr val="lt1"/>
                  </a:solidFill>
                  <a:latin typeface="Crimson Text"/>
                  <a:ea typeface="Crimson Text"/>
                  <a:cs typeface="Crimson Text"/>
                  <a:sym typeface="Crimson Text"/>
                </a:rPr>
                <a:t>2026</a:t>
              </a:r>
              <a:endParaRPr b="1" sz="4600">
                <a:solidFill>
                  <a:schemeClr val="lt1"/>
                </a:solidFill>
                <a:latin typeface="Crimson Text"/>
                <a:ea typeface="Crimson Text"/>
                <a:cs typeface="Crimson Text"/>
                <a:sym typeface="Crimson Text"/>
              </a:endParaRPr>
            </a:p>
          </p:txBody>
        </p:sp>
        <p:pic>
          <p:nvPicPr>
            <p:cNvPr id="60" name="Google Shape;60;p13" title="Asset 1@15x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52574" y="1399525"/>
              <a:ext cx="2933949" cy="219200"/>
            </a:xfrm>
            <a:prstGeom prst="rect">
              <a:avLst/>
            </a:prstGeom>
            <a:noFill/>
            <a:ln>
              <a:noFill/>
            </a:ln>
            <a:effectLst>
              <a:outerShdw blurRad="628650" rotWithShape="0" algn="bl">
                <a:srgbClr val="000000">
                  <a:alpha val="85000"/>
                </a:srgbClr>
              </a:outerShdw>
            </a:effectLst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2"/>
          <p:cNvPicPr preferRelativeResize="0"/>
          <p:nvPr/>
        </p:nvPicPr>
        <p:blipFill rotWithShape="1">
          <a:blip r:embed="rId3">
            <a:alphaModFix/>
          </a:blip>
          <a:srcRect b="33102" l="5313" r="1638" t="-9235"/>
          <a:stretch/>
        </p:blipFill>
        <p:spPr>
          <a:xfrm>
            <a:off x="-2875" y="4588000"/>
            <a:ext cx="9189399" cy="55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6563" y="0"/>
            <a:ext cx="23622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2"/>
          <p:cNvSpPr txBox="1"/>
          <p:nvPr/>
        </p:nvSpPr>
        <p:spPr>
          <a:xfrm>
            <a:off x="451539" y="325314"/>
            <a:ext cx="6161400" cy="9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434343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rPr>
              <a:t>Target Audience</a:t>
            </a:r>
            <a:endParaRPr sz="4000">
              <a:solidFill>
                <a:srgbClr val="434343"/>
              </a:solidFill>
              <a:latin typeface="Crimson Text SemiBold"/>
              <a:ea typeface="Crimson Text SemiBold"/>
              <a:cs typeface="Crimson Text SemiBold"/>
              <a:sym typeface="Crimson Text SemiBold"/>
            </a:endParaRPr>
          </a:p>
        </p:txBody>
      </p:sp>
      <p:sp>
        <p:nvSpPr>
          <p:cNvPr id="145" name="Google Shape;145;p22"/>
          <p:cNvSpPr txBox="1"/>
          <p:nvPr/>
        </p:nvSpPr>
        <p:spPr>
          <a:xfrm>
            <a:off x="486850" y="1258075"/>
            <a:ext cx="5608200" cy="28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Secondary Audiences</a:t>
            </a:r>
            <a:endParaRPr sz="1600">
              <a:solidFill>
                <a:srgbClr val="434343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D0C0A"/>
                </a:solidFill>
                <a:highlight>
                  <a:srgbClr val="D5E4F8"/>
                </a:highlight>
                <a:latin typeface="Open Sans SemiBold"/>
                <a:ea typeface="Open Sans SemiBold"/>
                <a:cs typeface="Open Sans SemiBold"/>
                <a:sym typeface="Open Sans SemiBold"/>
              </a:rPr>
              <a:t>The Easy Escapers (35-69)</a:t>
            </a:r>
            <a:endParaRPr sz="1100">
              <a:solidFill>
                <a:srgbClr val="0D0C0A"/>
              </a:solidFill>
              <a:highlight>
                <a:srgbClr val="D5E4F8"/>
              </a:highlight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Maritime visitors with flexibility to be more spontaneous.</a:t>
            </a:r>
            <a:endParaRPr sz="9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285750" lvl="0" marL="457200" rtl="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0D0C0A"/>
              </a:buClr>
              <a:buSzPts val="900"/>
              <a:buFont typeface="Open Sans Light"/>
              <a:buChar char="●"/>
            </a:pPr>
            <a:r>
              <a:rPr lang="en" sz="9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Atlantic Connections (singles/couples)</a:t>
            </a:r>
            <a:endParaRPr sz="9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2857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D0C0A"/>
              </a:buClr>
              <a:buSzPts val="900"/>
              <a:buFont typeface="Open Sans Light"/>
              <a:buChar char="●"/>
            </a:pPr>
            <a:r>
              <a:rPr lang="en" sz="9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Short-Haul Sightseers (middle-aged &amp; older families)</a:t>
            </a:r>
            <a:endParaRPr sz="9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30000"/>
              </a:lnSpc>
              <a:spcBef>
                <a:spcPts val="500"/>
              </a:spcBef>
              <a:spcAft>
                <a:spcPts val="2000"/>
              </a:spcAft>
              <a:buNone/>
            </a:pPr>
            <a:r>
              <a:rPr lang="en" sz="900">
                <a:solidFill>
                  <a:srgbClr val="0D0C0A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Nova Scotia | New Brunswick</a:t>
            </a:r>
            <a:endParaRPr sz="900">
              <a:solidFill>
                <a:srgbClr val="0D0C0A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146" name="Google Shape;146;p22" title="Asset 2@15x.png"/>
          <p:cNvPicPr preferRelativeResize="0"/>
          <p:nvPr/>
        </p:nvPicPr>
        <p:blipFill rotWithShape="1">
          <a:blip r:embed="rId5">
            <a:alphaModFix/>
          </a:blip>
          <a:srcRect b="0" l="15541" r="0" t="-10"/>
          <a:stretch/>
        </p:blipFill>
        <p:spPr>
          <a:xfrm>
            <a:off x="-2886" y="249125"/>
            <a:ext cx="1632051" cy="1434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2"/>
          <p:cNvSpPr txBox="1"/>
          <p:nvPr>
            <p:ph idx="12" type="sldNum"/>
          </p:nvPr>
        </p:nvSpPr>
        <p:spPr>
          <a:xfrm>
            <a:off x="8499533" y="4703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>
                <a:solidFill>
                  <a:schemeClr val="lt1"/>
                </a:solidFill>
                <a:latin typeface="Crimson Text"/>
                <a:ea typeface="Crimson Text"/>
                <a:cs typeface="Crimson Text"/>
                <a:sym typeface="Crimson Text"/>
              </a:rPr>
              <a:t>‹#›</a:t>
            </a:fld>
            <a:endParaRPr b="1">
              <a:solidFill>
                <a:schemeClr val="lt1"/>
              </a:solidFill>
              <a:latin typeface="Crimson Text"/>
              <a:ea typeface="Crimson Text"/>
              <a:cs typeface="Crimson Text"/>
              <a:sym typeface="Crimson Tex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3"/>
          <p:cNvPicPr preferRelativeResize="0"/>
          <p:nvPr/>
        </p:nvPicPr>
        <p:blipFill rotWithShape="1">
          <a:blip r:embed="rId3">
            <a:alphaModFix/>
          </a:blip>
          <a:srcRect b="33102" l="5313" r="1638" t="-9235"/>
          <a:stretch/>
        </p:blipFill>
        <p:spPr>
          <a:xfrm>
            <a:off x="-2875" y="4588000"/>
            <a:ext cx="9189399" cy="55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3"/>
          <p:cNvSpPr/>
          <p:nvPr/>
        </p:nvSpPr>
        <p:spPr>
          <a:xfrm>
            <a:off x="1070250" y="1750375"/>
            <a:ext cx="2258100" cy="2724900"/>
          </a:xfrm>
          <a:prstGeom prst="roundRect">
            <a:avLst>
              <a:gd fmla="val 10055" name="adj"/>
            </a:avLst>
          </a:prstGeom>
          <a:solidFill>
            <a:srgbClr val="D5E4F8"/>
          </a:solidFill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Domestic Travel Continues to Rise</a:t>
            </a:r>
            <a:endParaRPr sz="1100">
              <a:solidFill>
                <a:srgbClr val="0D0C0A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ctr">
              <a:lnSpc>
                <a:spcPct val="13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74% of Canadians plan to stay in the country for their summer travel plans.</a:t>
            </a:r>
            <a:br>
              <a:rPr lang="en" sz="9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endParaRPr sz="9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Continue to build the Island’s</a:t>
            </a:r>
            <a:br>
              <a:rPr lang="en" sz="9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lang="en" sz="9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presence across the entire travel planning journey.</a:t>
            </a:r>
            <a:endParaRPr/>
          </a:p>
        </p:txBody>
      </p:sp>
      <p:sp>
        <p:nvSpPr>
          <p:cNvPr id="154" name="Google Shape;154;p23"/>
          <p:cNvSpPr txBox="1"/>
          <p:nvPr/>
        </p:nvSpPr>
        <p:spPr>
          <a:xfrm>
            <a:off x="451539" y="325314"/>
            <a:ext cx="6161400" cy="9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434343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rPr>
              <a:t>Travel Forecast</a:t>
            </a:r>
            <a:endParaRPr sz="4000">
              <a:solidFill>
                <a:srgbClr val="434343"/>
              </a:solidFill>
              <a:latin typeface="Crimson Text SemiBold"/>
              <a:ea typeface="Crimson Text SemiBold"/>
              <a:cs typeface="Crimson Text SemiBold"/>
              <a:sym typeface="Crimson Text SemiBold"/>
            </a:endParaRPr>
          </a:p>
        </p:txBody>
      </p:sp>
      <p:pic>
        <p:nvPicPr>
          <p:cNvPr id="155" name="Google Shape;155;p23" title="Asset 2@15x.png"/>
          <p:cNvPicPr preferRelativeResize="0"/>
          <p:nvPr/>
        </p:nvPicPr>
        <p:blipFill rotWithShape="1">
          <a:blip r:embed="rId4">
            <a:alphaModFix/>
          </a:blip>
          <a:srcRect b="0" l="15541" r="0" t="-10"/>
          <a:stretch/>
        </p:blipFill>
        <p:spPr>
          <a:xfrm>
            <a:off x="-2886" y="249125"/>
            <a:ext cx="1632051" cy="14342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3"/>
          <p:cNvSpPr txBox="1"/>
          <p:nvPr>
            <p:ph idx="12" type="sldNum"/>
          </p:nvPr>
        </p:nvSpPr>
        <p:spPr>
          <a:xfrm>
            <a:off x="8499533" y="4703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>
                <a:latin typeface="Crimson Text"/>
                <a:ea typeface="Crimson Text"/>
                <a:cs typeface="Crimson Text"/>
                <a:sym typeface="Crimson Text"/>
              </a:rPr>
              <a:t>‹#›</a:t>
            </a:fld>
            <a:endParaRPr b="1">
              <a:latin typeface="Crimson Text"/>
              <a:ea typeface="Crimson Text"/>
              <a:cs typeface="Crimson Text"/>
              <a:sym typeface="Crimson Text"/>
            </a:endParaRPr>
          </a:p>
        </p:txBody>
      </p:sp>
      <p:sp>
        <p:nvSpPr>
          <p:cNvPr id="157" name="Google Shape;157;p23"/>
          <p:cNvSpPr/>
          <p:nvPr/>
        </p:nvSpPr>
        <p:spPr>
          <a:xfrm>
            <a:off x="3442950" y="1750375"/>
            <a:ext cx="2258100" cy="2724900"/>
          </a:xfrm>
          <a:prstGeom prst="roundRect">
            <a:avLst>
              <a:gd fmla="val 10055" name="adj"/>
            </a:avLst>
          </a:prstGeom>
          <a:solidFill>
            <a:srgbClr val="D5E4F8"/>
          </a:solidFill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Timing Matters</a:t>
            </a:r>
            <a:endParaRPr sz="1100">
              <a:solidFill>
                <a:srgbClr val="0D0C0A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ctr">
              <a:lnSpc>
                <a:spcPct val="13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Media will deliver tailored creative</a:t>
            </a:r>
            <a:br>
              <a:rPr lang="en" sz="9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lang="en" sz="9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across priority markets to reach</a:t>
            </a:r>
            <a:br>
              <a:rPr lang="en" sz="9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lang="en" sz="9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the right audiences with the right message, at the right time.</a:t>
            </a:r>
            <a:endParaRPr sz="9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58" name="Google Shape;158;p23"/>
          <p:cNvSpPr/>
          <p:nvPr/>
        </p:nvSpPr>
        <p:spPr>
          <a:xfrm>
            <a:off x="5815650" y="1750375"/>
            <a:ext cx="2325600" cy="2724900"/>
          </a:xfrm>
          <a:prstGeom prst="roundRect">
            <a:avLst>
              <a:gd fmla="val 10055" name="adj"/>
            </a:avLst>
          </a:prstGeom>
          <a:solidFill>
            <a:srgbClr val="D5E4F8"/>
          </a:solidFill>
          <a:ln>
            <a:noFill/>
          </a:ln>
        </p:spPr>
        <p:txBody>
          <a:bodyPr anchorCtr="0" anchor="ctr" bIns="0" lIns="57150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Drive Relevance</a:t>
            </a:r>
            <a:endParaRPr sz="1600">
              <a:solidFill>
                <a:srgbClr val="434343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ctr">
              <a:lnSpc>
                <a:spcPct val="13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PEI’s offering aligns perfectly with Canadian travellers’ interests.</a:t>
            </a:r>
            <a:endParaRPr sz="9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171450" lvl="0" marL="57150" rtl="0" 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0D0C0A"/>
              </a:buClr>
              <a:buSzPts val="900"/>
              <a:buFont typeface="Open Sans Light"/>
              <a:buChar char="●"/>
            </a:pPr>
            <a:r>
              <a:rPr lang="en" sz="9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Preference to be outside</a:t>
            </a:r>
            <a:br>
              <a:rPr lang="en" sz="9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lang="en" sz="9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in non-urban destinations.</a:t>
            </a:r>
            <a:endParaRPr sz="9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171450" lvl="0" marL="57150" rtl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0D0C0A"/>
              </a:buClr>
              <a:buSzPts val="900"/>
              <a:buFont typeface="Open Sans Light"/>
              <a:buChar char="●"/>
            </a:pPr>
            <a:r>
              <a:rPr lang="en" sz="9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Shifting from one-size fits all</a:t>
            </a:r>
            <a:br>
              <a:rPr lang="en" sz="9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lang="en" sz="9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tours to bespoke journeys.</a:t>
            </a:r>
            <a:endParaRPr sz="9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171450" lvl="0" marL="57150" rtl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0D0C0A"/>
              </a:buClr>
              <a:buSzPts val="900"/>
              <a:buFont typeface="Open Sans Light"/>
              <a:buChar char="●"/>
            </a:pPr>
            <a:r>
              <a:rPr lang="en" sz="9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80% prefer food and drink from</a:t>
            </a:r>
            <a:br>
              <a:rPr lang="en" sz="9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lang="en" sz="9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the farmers, chefs, wineries and breweries of the destination.</a:t>
            </a:r>
            <a:endParaRPr sz="9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159" name="Google Shape;159;p23" title="flag.png"/>
          <p:cNvPicPr preferRelativeResize="0"/>
          <p:nvPr/>
        </p:nvPicPr>
        <p:blipFill rotWithShape="1">
          <a:blip r:embed="rId5">
            <a:alphaModFix/>
          </a:blip>
          <a:srcRect b="32341" l="28562" r="29608" t="32341"/>
          <a:stretch/>
        </p:blipFill>
        <p:spPr>
          <a:xfrm rot="-608973">
            <a:off x="435052" y="1354224"/>
            <a:ext cx="1166228" cy="984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4"/>
          <p:cNvPicPr preferRelativeResize="0"/>
          <p:nvPr/>
        </p:nvPicPr>
        <p:blipFill rotWithShape="1">
          <a:blip r:embed="rId3">
            <a:alphaModFix/>
          </a:blip>
          <a:srcRect b="33102" l="5313" r="1638" t="-9235"/>
          <a:stretch/>
        </p:blipFill>
        <p:spPr>
          <a:xfrm>
            <a:off x="-2875" y="4588000"/>
            <a:ext cx="9189399" cy="55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4"/>
          <p:cNvSpPr txBox="1"/>
          <p:nvPr/>
        </p:nvSpPr>
        <p:spPr>
          <a:xfrm>
            <a:off x="451539" y="325314"/>
            <a:ext cx="6161400" cy="9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434343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rPr>
              <a:t>Strategic Approach to Media</a:t>
            </a:r>
            <a:endParaRPr sz="4000">
              <a:solidFill>
                <a:srgbClr val="434343"/>
              </a:solidFill>
              <a:latin typeface="Crimson Text SemiBold"/>
              <a:ea typeface="Crimson Text SemiBold"/>
              <a:cs typeface="Crimson Text SemiBold"/>
              <a:sym typeface="Crimson Text SemiBold"/>
            </a:endParaRPr>
          </a:p>
        </p:txBody>
      </p:sp>
      <p:pic>
        <p:nvPicPr>
          <p:cNvPr id="166" name="Google Shape;166;p24" title="Asset 2@15x.png"/>
          <p:cNvPicPr preferRelativeResize="0"/>
          <p:nvPr/>
        </p:nvPicPr>
        <p:blipFill rotWithShape="1">
          <a:blip r:embed="rId4">
            <a:alphaModFix/>
          </a:blip>
          <a:srcRect b="0" l="15541" r="0" t="-10"/>
          <a:stretch/>
        </p:blipFill>
        <p:spPr>
          <a:xfrm>
            <a:off x="-2886" y="249125"/>
            <a:ext cx="1632051" cy="14342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4"/>
          <p:cNvSpPr txBox="1"/>
          <p:nvPr>
            <p:ph idx="12" type="sldNum"/>
          </p:nvPr>
        </p:nvSpPr>
        <p:spPr>
          <a:xfrm>
            <a:off x="8499533" y="4703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>
                <a:latin typeface="Crimson Text"/>
                <a:ea typeface="Crimson Text"/>
                <a:cs typeface="Crimson Text"/>
                <a:sym typeface="Crimson Text"/>
              </a:rPr>
              <a:t>‹#›</a:t>
            </a:fld>
            <a:endParaRPr b="1">
              <a:latin typeface="Crimson Text"/>
              <a:ea typeface="Crimson Text"/>
              <a:cs typeface="Crimson Text"/>
              <a:sym typeface="Crimson Text"/>
            </a:endParaRPr>
          </a:p>
        </p:txBody>
      </p:sp>
      <p:sp>
        <p:nvSpPr>
          <p:cNvPr id="168" name="Google Shape;168;p24"/>
          <p:cNvSpPr/>
          <p:nvPr/>
        </p:nvSpPr>
        <p:spPr>
          <a:xfrm rot="10800000">
            <a:off x="505175" y="1486675"/>
            <a:ext cx="3479100" cy="3236400"/>
          </a:xfrm>
          <a:prstGeom prst="triangle">
            <a:avLst>
              <a:gd fmla="val 50000" name="adj"/>
            </a:avLst>
          </a:prstGeom>
          <a:solidFill>
            <a:srgbClr val="D5E4F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9" name="Google Shape;169;p24"/>
          <p:cNvCxnSpPr/>
          <p:nvPr/>
        </p:nvCxnSpPr>
        <p:spPr>
          <a:xfrm rot="10800000">
            <a:off x="1003325" y="2405550"/>
            <a:ext cx="2489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0" name="Google Shape;170;p24"/>
          <p:cNvCxnSpPr/>
          <p:nvPr/>
        </p:nvCxnSpPr>
        <p:spPr>
          <a:xfrm rot="10800000">
            <a:off x="1486750" y="3324450"/>
            <a:ext cx="1515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1" name="Google Shape;171;p24"/>
          <p:cNvSpPr txBox="1"/>
          <p:nvPr/>
        </p:nvSpPr>
        <p:spPr>
          <a:xfrm>
            <a:off x="5317081" y="1781267"/>
            <a:ext cx="3175800" cy="6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Goal: Reach &amp; Familiarity</a:t>
            </a:r>
            <a:endParaRPr sz="1300">
              <a:solidFill>
                <a:srgbClr val="434343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30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en" sz="9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How: Build salience through powerful brand-level creative.</a:t>
            </a:r>
            <a:endParaRPr sz="9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72" name="Google Shape;172;p24"/>
          <p:cNvSpPr txBox="1"/>
          <p:nvPr/>
        </p:nvSpPr>
        <p:spPr>
          <a:xfrm>
            <a:off x="5317075" y="2533898"/>
            <a:ext cx="4234500" cy="9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Goal: </a:t>
            </a:r>
            <a:r>
              <a:rPr lang="en" sz="13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Get people to the website</a:t>
            </a:r>
            <a:br>
              <a:rPr lang="en" sz="13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</a:br>
            <a:r>
              <a:rPr lang="en" sz="13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to start planning</a:t>
            </a:r>
            <a:endParaRPr sz="1300">
              <a:solidFill>
                <a:srgbClr val="434343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30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en" sz="9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How: Showcase brand pillars and what makes</a:t>
            </a:r>
            <a:br>
              <a:rPr lang="en" sz="9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lang="en" sz="9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us unique, enticing users to plan their visit.</a:t>
            </a:r>
            <a:endParaRPr sz="9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73" name="Google Shape;173;p24"/>
          <p:cNvSpPr txBox="1"/>
          <p:nvPr/>
        </p:nvSpPr>
        <p:spPr>
          <a:xfrm>
            <a:off x="5317075" y="3568650"/>
            <a:ext cx="2669100" cy="10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Goal: En</a:t>
            </a:r>
            <a:r>
              <a:rPr lang="en" sz="13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courage our</a:t>
            </a:r>
            <a:br>
              <a:rPr lang="en" sz="13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</a:br>
            <a:r>
              <a:rPr lang="en" sz="13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target to take action.</a:t>
            </a:r>
            <a:endParaRPr sz="1300">
              <a:solidFill>
                <a:srgbClr val="434343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30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en" sz="9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How: Retarget people who have shown intent and push them towards specific conversion actions.</a:t>
            </a:r>
            <a:endParaRPr sz="9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cxnSp>
        <p:nvCxnSpPr>
          <p:cNvPr id="174" name="Google Shape;174;p24"/>
          <p:cNvCxnSpPr/>
          <p:nvPr/>
        </p:nvCxnSpPr>
        <p:spPr>
          <a:xfrm>
            <a:off x="3984250" y="1988475"/>
            <a:ext cx="1185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5" name="Google Shape;175;p24"/>
          <p:cNvCxnSpPr/>
          <p:nvPr/>
        </p:nvCxnSpPr>
        <p:spPr>
          <a:xfrm>
            <a:off x="3504475" y="2898625"/>
            <a:ext cx="1665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6" name="Google Shape;176;p24"/>
          <p:cNvCxnSpPr/>
          <p:nvPr/>
        </p:nvCxnSpPr>
        <p:spPr>
          <a:xfrm>
            <a:off x="2932975" y="3783850"/>
            <a:ext cx="2236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7" name="Google Shape;177;p24"/>
          <p:cNvSpPr txBox="1"/>
          <p:nvPr/>
        </p:nvSpPr>
        <p:spPr>
          <a:xfrm>
            <a:off x="541150" y="1486675"/>
            <a:ext cx="34431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434343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rPr>
              <a:t>Awareness</a:t>
            </a:r>
            <a:endParaRPr sz="1900">
              <a:solidFill>
                <a:srgbClr val="434343"/>
              </a:solidFill>
              <a:latin typeface="Crimson Text SemiBold"/>
              <a:ea typeface="Crimson Text SemiBold"/>
              <a:cs typeface="Crimson Text SemiBold"/>
              <a:sym typeface="Crimson Text SemiBold"/>
            </a:endParaRPr>
          </a:p>
        </p:txBody>
      </p:sp>
      <p:sp>
        <p:nvSpPr>
          <p:cNvPr id="178" name="Google Shape;178;p24"/>
          <p:cNvSpPr txBox="1"/>
          <p:nvPr/>
        </p:nvSpPr>
        <p:spPr>
          <a:xfrm>
            <a:off x="541150" y="2405542"/>
            <a:ext cx="34431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34343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rPr>
              <a:t>Consideration</a:t>
            </a:r>
            <a:endParaRPr sz="1600">
              <a:solidFill>
                <a:srgbClr val="434343"/>
              </a:solidFill>
              <a:latin typeface="Crimson Text SemiBold"/>
              <a:ea typeface="Crimson Text SemiBold"/>
              <a:cs typeface="Crimson Text SemiBold"/>
              <a:sym typeface="Crimson Text SemiBold"/>
            </a:endParaRPr>
          </a:p>
        </p:txBody>
      </p:sp>
      <p:sp>
        <p:nvSpPr>
          <p:cNvPr id="179" name="Google Shape;179;p24"/>
          <p:cNvSpPr txBox="1"/>
          <p:nvPr/>
        </p:nvSpPr>
        <p:spPr>
          <a:xfrm>
            <a:off x="541150" y="3324408"/>
            <a:ext cx="34431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rPr>
              <a:t>Action</a:t>
            </a:r>
            <a:endParaRPr>
              <a:solidFill>
                <a:srgbClr val="434343"/>
              </a:solidFill>
              <a:latin typeface="Crimson Text SemiBold"/>
              <a:ea typeface="Crimson Text SemiBold"/>
              <a:cs typeface="Crimson Text SemiBold"/>
              <a:sym typeface="Crimson Text Semi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5"/>
          <p:cNvPicPr preferRelativeResize="0"/>
          <p:nvPr/>
        </p:nvPicPr>
        <p:blipFill rotWithShape="1">
          <a:blip r:embed="rId3">
            <a:alphaModFix/>
          </a:blip>
          <a:srcRect b="33102" l="5313" r="1638" t="-9235"/>
          <a:stretch/>
        </p:blipFill>
        <p:spPr>
          <a:xfrm>
            <a:off x="-2875" y="4588000"/>
            <a:ext cx="9189399" cy="55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5"/>
          <p:cNvSpPr txBox="1"/>
          <p:nvPr/>
        </p:nvSpPr>
        <p:spPr>
          <a:xfrm>
            <a:off x="451553" y="325325"/>
            <a:ext cx="7705500" cy="9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434343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rPr>
              <a:t>Omni-Channel Video Approach</a:t>
            </a:r>
            <a:endParaRPr sz="4000">
              <a:solidFill>
                <a:srgbClr val="434343"/>
              </a:solidFill>
              <a:latin typeface="Crimson Text SemiBold"/>
              <a:ea typeface="Crimson Text SemiBold"/>
              <a:cs typeface="Crimson Text SemiBold"/>
              <a:sym typeface="Crimson Text SemiBold"/>
            </a:endParaRPr>
          </a:p>
        </p:txBody>
      </p:sp>
      <p:pic>
        <p:nvPicPr>
          <p:cNvPr id="186" name="Google Shape;186;p25" title="Asset 2@15x.png"/>
          <p:cNvPicPr preferRelativeResize="0"/>
          <p:nvPr/>
        </p:nvPicPr>
        <p:blipFill rotWithShape="1">
          <a:blip r:embed="rId4">
            <a:alphaModFix/>
          </a:blip>
          <a:srcRect b="0" l="15541" r="0" t="-10"/>
          <a:stretch/>
        </p:blipFill>
        <p:spPr>
          <a:xfrm>
            <a:off x="-2886" y="249125"/>
            <a:ext cx="1632051" cy="14342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5"/>
          <p:cNvSpPr txBox="1"/>
          <p:nvPr>
            <p:ph idx="12" type="sldNum"/>
          </p:nvPr>
        </p:nvSpPr>
        <p:spPr>
          <a:xfrm>
            <a:off x="8499533" y="4703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>
                <a:latin typeface="Crimson Text"/>
                <a:ea typeface="Crimson Text"/>
                <a:cs typeface="Crimson Text"/>
                <a:sym typeface="Crimson Text"/>
              </a:rPr>
              <a:t>‹#›</a:t>
            </a:fld>
            <a:endParaRPr b="1">
              <a:latin typeface="Crimson Text"/>
              <a:ea typeface="Crimson Text"/>
              <a:cs typeface="Crimson Text"/>
              <a:sym typeface="Crimson Text"/>
            </a:endParaRPr>
          </a:p>
        </p:txBody>
      </p:sp>
      <p:sp>
        <p:nvSpPr>
          <p:cNvPr id="188" name="Google Shape;188;p25"/>
          <p:cNvSpPr txBox="1"/>
          <p:nvPr/>
        </p:nvSpPr>
        <p:spPr>
          <a:xfrm>
            <a:off x="508000" y="1396000"/>
            <a:ext cx="6675900" cy="9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D0C0A"/>
              </a:buClr>
              <a:buSzPts val="1000"/>
              <a:buFont typeface="Open Sans Light"/>
              <a:buChar char="●"/>
            </a:pPr>
            <a:r>
              <a:rPr lang="en" sz="10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Leverage high-reach, credible video tactics like Linear Television.</a:t>
            </a:r>
            <a:endParaRPr sz="10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292100" lvl="0" marL="457200" rtl="0" algn="l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  <a:buClr>
                <a:srgbClr val="0D0C0A"/>
              </a:buClr>
              <a:buSzPts val="1000"/>
              <a:buFont typeface="Open Sans Light"/>
              <a:buChar char="●"/>
            </a:pPr>
            <a:r>
              <a:rPr lang="en" sz="10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Capture the swell of viewership during Winter Olympics &amp; drive engagement through TV integrations.</a:t>
            </a:r>
            <a:endParaRPr sz="10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292100" lvl="0" marL="457200" rtl="0" algn="l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  <a:buClr>
                <a:srgbClr val="0D0C0A"/>
              </a:buClr>
              <a:buSzPts val="1000"/>
              <a:buFont typeface="Open Sans Light"/>
              <a:buChar char="●"/>
            </a:pPr>
            <a:r>
              <a:rPr lang="en" sz="10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Continue to focus on seasonal live sports, which deliver a large highly engaged audience.</a:t>
            </a:r>
            <a:endParaRPr sz="10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292100" lvl="0" marL="457200" rtl="0" algn="l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rgbClr val="0D0C0A"/>
              </a:buClr>
              <a:buSzPts val="1000"/>
              <a:buFont typeface="Open Sans Light"/>
              <a:buChar char="●"/>
            </a:pPr>
            <a:r>
              <a:rPr lang="en" sz="10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Extend our presence across both Connected TV &amp; OLV.</a:t>
            </a:r>
            <a:endParaRPr sz="10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189" name="Google Shape;18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4800" y="3256557"/>
            <a:ext cx="1632050" cy="149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10700" y="3256569"/>
            <a:ext cx="2047875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76200" y="3256569"/>
            <a:ext cx="2190750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5"/>
          <p:cNvSpPr txBox="1"/>
          <p:nvPr/>
        </p:nvSpPr>
        <p:spPr>
          <a:xfrm>
            <a:off x="897475" y="2801864"/>
            <a:ext cx="17067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1500">
                <a:solidFill>
                  <a:srgbClr val="434343"/>
                </a:solidFill>
                <a:highlight>
                  <a:srgbClr val="D5E4F8"/>
                </a:highlight>
                <a:latin typeface="Open Sans ExtraBold"/>
                <a:ea typeface="Open Sans ExtraBold"/>
                <a:cs typeface="Open Sans ExtraBold"/>
                <a:sym typeface="Open Sans ExtraBold"/>
              </a:rPr>
              <a:t>Linear TV</a:t>
            </a:r>
            <a:endParaRPr sz="900">
              <a:solidFill>
                <a:srgbClr val="0D0C0A"/>
              </a:solidFill>
              <a:highlight>
                <a:srgbClr val="D5E4F8"/>
              </a:highlight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93" name="Google Shape;193;p25"/>
          <p:cNvSpPr txBox="1"/>
          <p:nvPr/>
        </p:nvSpPr>
        <p:spPr>
          <a:xfrm>
            <a:off x="3464950" y="2801864"/>
            <a:ext cx="19200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1500">
                <a:solidFill>
                  <a:srgbClr val="434343"/>
                </a:solidFill>
                <a:highlight>
                  <a:srgbClr val="D5E4F8"/>
                </a:highlight>
                <a:latin typeface="Open Sans ExtraBold"/>
                <a:ea typeface="Open Sans ExtraBold"/>
                <a:cs typeface="Open Sans ExtraBold"/>
                <a:sym typeface="Open Sans ExtraBold"/>
              </a:rPr>
              <a:t>Streaming TV</a:t>
            </a:r>
            <a:endParaRPr sz="900">
              <a:solidFill>
                <a:srgbClr val="0D0C0A"/>
              </a:solidFill>
              <a:highlight>
                <a:srgbClr val="D5E4F8"/>
              </a:highlight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94" name="Google Shape;194;p25"/>
          <p:cNvSpPr txBox="1"/>
          <p:nvPr/>
        </p:nvSpPr>
        <p:spPr>
          <a:xfrm>
            <a:off x="6456500" y="2801864"/>
            <a:ext cx="19200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1500">
                <a:solidFill>
                  <a:srgbClr val="434343"/>
                </a:solidFill>
                <a:highlight>
                  <a:srgbClr val="D5E4F8"/>
                </a:highlight>
                <a:latin typeface="Open Sans ExtraBold"/>
                <a:ea typeface="Open Sans ExtraBold"/>
                <a:cs typeface="Open Sans ExtraBold"/>
                <a:sym typeface="Open Sans ExtraBold"/>
              </a:rPr>
              <a:t>Digital Video</a:t>
            </a:r>
            <a:endParaRPr sz="900">
              <a:solidFill>
                <a:srgbClr val="0D0C0A"/>
              </a:solidFill>
              <a:highlight>
                <a:srgbClr val="D5E4F8"/>
              </a:highlight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6"/>
          <p:cNvPicPr preferRelativeResize="0"/>
          <p:nvPr/>
        </p:nvPicPr>
        <p:blipFill rotWithShape="1">
          <a:blip r:embed="rId3">
            <a:alphaModFix/>
          </a:blip>
          <a:srcRect b="33102" l="5313" r="1638" t="-9235"/>
          <a:stretch/>
        </p:blipFill>
        <p:spPr>
          <a:xfrm>
            <a:off x="-2875" y="4588000"/>
            <a:ext cx="9189399" cy="55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6" title="map.png"/>
          <p:cNvPicPr preferRelativeResize="0"/>
          <p:nvPr/>
        </p:nvPicPr>
        <p:blipFill rotWithShape="1">
          <a:blip r:embed="rId4">
            <a:alphaModFix/>
          </a:blip>
          <a:srcRect b="6994" l="10014" r="10006" t="6985"/>
          <a:stretch/>
        </p:blipFill>
        <p:spPr>
          <a:xfrm rot="-212998">
            <a:off x="6099059" y="2747609"/>
            <a:ext cx="2791902" cy="2475024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6"/>
          <p:cNvSpPr txBox="1"/>
          <p:nvPr/>
        </p:nvSpPr>
        <p:spPr>
          <a:xfrm>
            <a:off x="451539" y="325314"/>
            <a:ext cx="6161400" cy="9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434343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rPr>
              <a:t>Out-of-Home</a:t>
            </a:r>
            <a:endParaRPr sz="4000">
              <a:solidFill>
                <a:srgbClr val="434343"/>
              </a:solidFill>
              <a:latin typeface="Crimson Text SemiBold"/>
              <a:ea typeface="Crimson Text SemiBold"/>
              <a:cs typeface="Crimson Text SemiBold"/>
              <a:sym typeface="Crimson Text SemiBold"/>
            </a:endParaRPr>
          </a:p>
        </p:txBody>
      </p:sp>
      <p:pic>
        <p:nvPicPr>
          <p:cNvPr id="202" name="Google Shape;202;p26" title="Asset 2@15x.png"/>
          <p:cNvPicPr preferRelativeResize="0"/>
          <p:nvPr/>
        </p:nvPicPr>
        <p:blipFill rotWithShape="1">
          <a:blip r:embed="rId5">
            <a:alphaModFix/>
          </a:blip>
          <a:srcRect b="0" l="15541" r="0" t="-10"/>
          <a:stretch/>
        </p:blipFill>
        <p:spPr>
          <a:xfrm>
            <a:off x="-2886" y="249125"/>
            <a:ext cx="1632051" cy="14342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6"/>
          <p:cNvSpPr txBox="1"/>
          <p:nvPr>
            <p:ph idx="12" type="sldNum"/>
          </p:nvPr>
        </p:nvSpPr>
        <p:spPr>
          <a:xfrm>
            <a:off x="8499533" y="4703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>
                <a:latin typeface="Crimson Text"/>
                <a:ea typeface="Crimson Text"/>
                <a:cs typeface="Crimson Text"/>
                <a:sym typeface="Crimson Text"/>
              </a:rPr>
              <a:t>‹#›</a:t>
            </a:fld>
            <a:endParaRPr b="1">
              <a:latin typeface="Crimson Text"/>
              <a:ea typeface="Crimson Text"/>
              <a:cs typeface="Crimson Text"/>
              <a:sym typeface="Crimson Text"/>
            </a:endParaRPr>
          </a:p>
        </p:txBody>
      </p:sp>
      <p:sp>
        <p:nvSpPr>
          <p:cNvPr id="204" name="Google Shape;204;p26"/>
          <p:cNvSpPr txBox="1"/>
          <p:nvPr/>
        </p:nvSpPr>
        <p:spPr>
          <a:xfrm>
            <a:off x="486850" y="1243254"/>
            <a:ext cx="5608200" cy="6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Strategy</a:t>
            </a:r>
            <a:endParaRPr sz="1600">
              <a:solidFill>
                <a:srgbClr val="434343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30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en" sz="1200">
                <a:solidFill>
                  <a:srgbClr val="0D0C0A"/>
                </a:solidFill>
                <a:latin typeface="Open Sans"/>
                <a:ea typeface="Open Sans"/>
                <a:cs typeface="Open Sans"/>
                <a:sym typeface="Open Sans"/>
              </a:rPr>
              <a:t>1. Dominant presence in key markets with unique large-scale placements.</a:t>
            </a:r>
            <a:endParaRPr sz="1200">
              <a:solidFill>
                <a:srgbClr val="0D0C0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5" name="Google Shape;205;p26"/>
          <p:cNvSpPr txBox="1"/>
          <p:nvPr/>
        </p:nvSpPr>
        <p:spPr>
          <a:xfrm>
            <a:off x="486850" y="1931164"/>
            <a:ext cx="25407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50">
                <a:solidFill>
                  <a:srgbClr val="0D0C0A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Ontario</a:t>
            </a:r>
            <a:endParaRPr sz="950">
              <a:solidFill>
                <a:srgbClr val="0D0C0A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288925" lvl="0" marL="457200" rtl="0" algn="l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  <a:buClr>
                <a:srgbClr val="0D0C0A"/>
              </a:buClr>
              <a:buSzPts val="950"/>
              <a:buFont typeface="Open Sans Light"/>
              <a:buChar char="●"/>
            </a:pPr>
            <a:r>
              <a:rPr lang="en" sz="95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Union Station Skywalk domination</a:t>
            </a:r>
            <a:endParaRPr sz="95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288925" lvl="0" marL="457200" rtl="0" algn="l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  <a:buClr>
                <a:srgbClr val="0D0C0A"/>
              </a:buClr>
              <a:buSzPts val="950"/>
              <a:buFont typeface="Open Sans Light"/>
              <a:buChar char="●"/>
            </a:pPr>
            <a:r>
              <a:rPr lang="en" sz="95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UP Express Entrance</a:t>
            </a:r>
            <a:endParaRPr sz="95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288925" lvl="0" marL="457200" rtl="0" algn="l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  <a:buClr>
                <a:srgbClr val="0D0C0A"/>
              </a:buClr>
              <a:buSzPts val="950"/>
              <a:buFont typeface="Open Sans Light"/>
              <a:buChar char="●"/>
            </a:pPr>
            <a:r>
              <a:rPr lang="en" sz="95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Three-panel streetcar</a:t>
            </a:r>
            <a:endParaRPr sz="95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288925" lvl="0" marL="457200" rtl="0" algn="l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  <a:buClr>
                <a:srgbClr val="0D0C0A"/>
              </a:buClr>
              <a:buSzPts val="950"/>
              <a:buFont typeface="Open Sans Light"/>
              <a:buChar char="●"/>
            </a:pPr>
            <a:r>
              <a:rPr lang="en" sz="95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Large-Scale mural in Distillery District</a:t>
            </a:r>
            <a:endParaRPr sz="95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288925" lvl="0" marL="457200" rtl="0" algn="l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rgbClr val="0D0C0A"/>
              </a:buClr>
              <a:buSzPts val="950"/>
              <a:buFont typeface="Open Sans Light"/>
              <a:buChar char="●"/>
            </a:pPr>
            <a:r>
              <a:rPr lang="en" sz="95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Ottawa Airport landmark wall</a:t>
            </a:r>
            <a:endParaRPr sz="95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06" name="Google Shape;206;p26"/>
          <p:cNvSpPr txBox="1"/>
          <p:nvPr/>
        </p:nvSpPr>
        <p:spPr>
          <a:xfrm>
            <a:off x="3144250" y="1931158"/>
            <a:ext cx="23073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50">
                <a:solidFill>
                  <a:srgbClr val="0D0C0A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Québec</a:t>
            </a:r>
            <a:endParaRPr sz="950">
              <a:solidFill>
                <a:srgbClr val="0D0C0A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288925" lvl="0" marL="457200" rtl="0" algn="l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  <a:buClr>
                <a:srgbClr val="0D0C0A"/>
              </a:buClr>
              <a:buSzPts val="950"/>
              <a:buFont typeface="Open Sans Light"/>
              <a:buChar char="●"/>
            </a:pPr>
            <a:r>
              <a:rPr lang="en" sz="95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Montréal Airport baggage claim</a:t>
            </a:r>
            <a:br>
              <a:rPr lang="en" sz="95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lang="en" sz="95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digital signs</a:t>
            </a:r>
            <a:endParaRPr sz="95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288925" lvl="0" marL="457200" rtl="0" algn="l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  <a:buClr>
                <a:srgbClr val="0D0C0A"/>
              </a:buClr>
              <a:buSzPts val="950"/>
              <a:buFont typeface="Open Sans Light"/>
              <a:buChar char="●"/>
            </a:pPr>
            <a:r>
              <a:rPr lang="en" sz="95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Bike rack digital signage</a:t>
            </a:r>
            <a:endParaRPr sz="95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288925" lvl="0" marL="457200" rtl="0" algn="l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  <a:buClr>
                <a:srgbClr val="0D0C0A"/>
              </a:buClr>
              <a:buSzPts val="950"/>
              <a:buFont typeface="Open Sans Light"/>
              <a:buChar char="●"/>
            </a:pPr>
            <a:r>
              <a:rPr lang="en" sz="95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Québec City ferry terminal</a:t>
            </a:r>
            <a:endParaRPr sz="95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457200" rtl="0" algn="l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t/>
            </a:r>
            <a:endParaRPr sz="95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07" name="Google Shape;207;p26"/>
          <p:cNvSpPr txBox="1"/>
          <p:nvPr/>
        </p:nvSpPr>
        <p:spPr>
          <a:xfrm>
            <a:off x="5568250" y="1931164"/>
            <a:ext cx="25407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50">
                <a:solidFill>
                  <a:srgbClr val="0D0C0A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Alberta</a:t>
            </a:r>
            <a:endParaRPr sz="950">
              <a:solidFill>
                <a:srgbClr val="0D0C0A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288925" lvl="0" marL="457200" rtl="0" algn="l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  <a:buClr>
                <a:srgbClr val="0D0C0A"/>
              </a:buClr>
              <a:buSzPts val="950"/>
              <a:buFont typeface="Open Sans Light"/>
              <a:buChar char="●"/>
            </a:pPr>
            <a:r>
              <a:rPr lang="en" sz="95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Calgary Plus 15 Pathway digital signage</a:t>
            </a:r>
            <a:endParaRPr sz="95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288925" lvl="0" marL="457200" rtl="0" algn="l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  <a:buClr>
                <a:srgbClr val="0D0C0A"/>
              </a:buClr>
              <a:buSzPts val="950"/>
              <a:buFont typeface="Open Sans Light"/>
              <a:buChar char="●"/>
            </a:pPr>
            <a:r>
              <a:rPr lang="en" sz="95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Edmonton ICE district digital signage</a:t>
            </a:r>
            <a:endParaRPr sz="95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95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457200" rtl="0" algn="l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t/>
            </a:r>
            <a:endParaRPr sz="95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08" name="Google Shape;208;p26"/>
          <p:cNvSpPr txBox="1"/>
          <p:nvPr/>
        </p:nvSpPr>
        <p:spPr>
          <a:xfrm>
            <a:off x="486850" y="3684946"/>
            <a:ext cx="5608200" cy="3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1200">
                <a:solidFill>
                  <a:srgbClr val="0D0C0A"/>
                </a:solidFill>
                <a:latin typeface="Open Sans"/>
                <a:ea typeface="Open Sans"/>
                <a:cs typeface="Open Sans"/>
                <a:sym typeface="Open Sans"/>
              </a:rPr>
              <a:t>2. Digital billboards to cost-efficiently extend reach and frequency.</a:t>
            </a:r>
            <a:endParaRPr sz="1200">
              <a:solidFill>
                <a:srgbClr val="0D0C0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9" name="Google Shape;209;p26"/>
          <p:cNvSpPr txBox="1"/>
          <p:nvPr/>
        </p:nvSpPr>
        <p:spPr>
          <a:xfrm>
            <a:off x="486850" y="4006547"/>
            <a:ext cx="39306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D0C0A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Across all key markets </a:t>
            </a:r>
            <a:endParaRPr sz="1000">
              <a:solidFill>
                <a:srgbClr val="0D0C0A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Ontario | Québec | Alberta | Nova Scotia | New Brunswick</a:t>
            </a:r>
            <a:endParaRPr sz="10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t/>
            </a:r>
            <a:endParaRPr sz="10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210" name="Google Shape;210;p26" title="noun-map-pin-829024.png"/>
          <p:cNvPicPr preferRelativeResize="0"/>
          <p:nvPr/>
        </p:nvPicPr>
        <p:blipFill rotWithShape="1">
          <a:blip r:embed="rId6">
            <a:alphaModFix/>
          </a:blip>
          <a:srcRect b="18341" l="19603" r="20742" t="0"/>
          <a:stretch/>
        </p:blipFill>
        <p:spPr>
          <a:xfrm>
            <a:off x="7091424" y="4544690"/>
            <a:ext cx="207825" cy="28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6" title="noun-map-pin-829024.png"/>
          <p:cNvPicPr preferRelativeResize="0"/>
          <p:nvPr/>
        </p:nvPicPr>
        <p:blipFill rotWithShape="1">
          <a:blip r:embed="rId6">
            <a:alphaModFix/>
          </a:blip>
          <a:srcRect b="18341" l="19603" r="20742" t="0"/>
          <a:stretch/>
        </p:blipFill>
        <p:spPr>
          <a:xfrm>
            <a:off x="6947099" y="4396692"/>
            <a:ext cx="207825" cy="28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6" title="noun-map-pin-829024.png"/>
          <p:cNvPicPr preferRelativeResize="0"/>
          <p:nvPr/>
        </p:nvPicPr>
        <p:blipFill rotWithShape="1">
          <a:blip r:embed="rId6">
            <a:alphaModFix/>
          </a:blip>
          <a:srcRect b="18341" l="19603" r="20742" t="0"/>
          <a:stretch/>
        </p:blipFill>
        <p:spPr>
          <a:xfrm>
            <a:off x="7936987" y="4745006"/>
            <a:ext cx="207825" cy="28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6" title="noun-map-pin-829024.png"/>
          <p:cNvPicPr preferRelativeResize="0"/>
          <p:nvPr/>
        </p:nvPicPr>
        <p:blipFill rotWithShape="1">
          <a:blip r:embed="rId6">
            <a:alphaModFix/>
          </a:blip>
          <a:srcRect b="18341" l="19603" r="20742" t="0"/>
          <a:stretch/>
        </p:blipFill>
        <p:spPr>
          <a:xfrm>
            <a:off x="8058212" y="4563181"/>
            <a:ext cx="207825" cy="28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6" title="noun-map-pin-829024.png"/>
          <p:cNvPicPr preferRelativeResize="0"/>
          <p:nvPr/>
        </p:nvPicPr>
        <p:blipFill rotWithShape="1">
          <a:blip r:embed="rId6">
            <a:alphaModFix/>
          </a:blip>
          <a:srcRect b="18341" l="19603" r="20742" t="0"/>
          <a:stretch/>
        </p:blipFill>
        <p:spPr>
          <a:xfrm>
            <a:off x="8127487" y="4356606"/>
            <a:ext cx="207825" cy="28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6" title="noun-map-pin-829024.png"/>
          <p:cNvPicPr preferRelativeResize="0"/>
          <p:nvPr/>
        </p:nvPicPr>
        <p:blipFill rotWithShape="1">
          <a:blip r:embed="rId6">
            <a:alphaModFix/>
          </a:blip>
          <a:srcRect b="18341" l="19603" r="20742" t="0"/>
          <a:stretch/>
        </p:blipFill>
        <p:spPr>
          <a:xfrm>
            <a:off x="8314062" y="4295603"/>
            <a:ext cx="207825" cy="28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7"/>
          <p:cNvPicPr preferRelativeResize="0"/>
          <p:nvPr/>
        </p:nvPicPr>
        <p:blipFill rotWithShape="1">
          <a:blip r:embed="rId3">
            <a:alphaModFix/>
          </a:blip>
          <a:srcRect b="33102" l="5313" r="1638" t="-9235"/>
          <a:stretch/>
        </p:blipFill>
        <p:spPr>
          <a:xfrm>
            <a:off x="-2875" y="4588000"/>
            <a:ext cx="9189399" cy="55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7"/>
          <p:cNvSpPr txBox="1"/>
          <p:nvPr/>
        </p:nvSpPr>
        <p:spPr>
          <a:xfrm>
            <a:off x="451539" y="325314"/>
            <a:ext cx="6161400" cy="9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434343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rPr>
              <a:t>Digital</a:t>
            </a:r>
            <a:endParaRPr sz="4000">
              <a:solidFill>
                <a:srgbClr val="434343"/>
              </a:solidFill>
              <a:latin typeface="Crimson Text SemiBold"/>
              <a:ea typeface="Crimson Text SemiBold"/>
              <a:cs typeface="Crimson Text SemiBold"/>
              <a:sym typeface="Crimson Text SemiBold"/>
            </a:endParaRPr>
          </a:p>
        </p:txBody>
      </p:sp>
      <p:pic>
        <p:nvPicPr>
          <p:cNvPr id="222" name="Google Shape;222;p27" title="Asset 2@15x.png"/>
          <p:cNvPicPr preferRelativeResize="0"/>
          <p:nvPr/>
        </p:nvPicPr>
        <p:blipFill rotWithShape="1">
          <a:blip r:embed="rId4">
            <a:alphaModFix/>
          </a:blip>
          <a:srcRect b="0" l="15541" r="0" t="-10"/>
          <a:stretch/>
        </p:blipFill>
        <p:spPr>
          <a:xfrm>
            <a:off x="-2886" y="249125"/>
            <a:ext cx="1632051" cy="14342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7"/>
          <p:cNvSpPr txBox="1"/>
          <p:nvPr>
            <p:ph idx="12" type="sldNum"/>
          </p:nvPr>
        </p:nvSpPr>
        <p:spPr>
          <a:xfrm>
            <a:off x="8499533" y="4703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>
                <a:latin typeface="Crimson Text"/>
                <a:ea typeface="Crimson Text"/>
                <a:cs typeface="Crimson Text"/>
                <a:sym typeface="Crimson Text"/>
              </a:rPr>
              <a:t>‹#›</a:t>
            </a:fld>
            <a:endParaRPr b="1">
              <a:latin typeface="Crimson Text"/>
              <a:ea typeface="Crimson Text"/>
              <a:cs typeface="Crimson Text"/>
              <a:sym typeface="Crimson Text"/>
            </a:endParaRPr>
          </a:p>
        </p:txBody>
      </p:sp>
      <p:sp>
        <p:nvSpPr>
          <p:cNvPr id="224" name="Google Shape;224;p27"/>
          <p:cNvSpPr/>
          <p:nvPr/>
        </p:nvSpPr>
        <p:spPr>
          <a:xfrm rot="10800000">
            <a:off x="505175" y="1639075"/>
            <a:ext cx="3479100" cy="3236400"/>
          </a:xfrm>
          <a:prstGeom prst="triangle">
            <a:avLst>
              <a:gd fmla="val 50000" name="adj"/>
            </a:avLst>
          </a:prstGeom>
          <a:solidFill>
            <a:srgbClr val="D5E4F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25" name="Google Shape;225;p27"/>
          <p:cNvCxnSpPr/>
          <p:nvPr/>
        </p:nvCxnSpPr>
        <p:spPr>
          <a:xfrm rot="10800000">
            <a:off x="1003325" y="2557950"/>
            <a:ext cx="2489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6" name="Google Shape;226;p27"/>
          <p:cNvCxnSpPr/>
          <p:nvPr/>
        </p:nvCxnSpPr>
        <p:spPr>
          <a:xfrm rot="10800000">
            <a:off x="1486750" y="3476850"/>
            <a:ext cx="1515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7" name="Google Shape;227;p27"/>
          <p:cNvSpPr txBox="1"/>
          <p:nvPr/>
        </p:nvSpPr>
        <p:spPr>
          <a:xfrm>
            <a:off x="5317075" y="1933675"/>
            <a:ext cx="3326700" cy="6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Goal: Reach &amp; familiarity</a:t>
            </a:r>
            <a:endParaRPr sz="1300">
              <a:solidFill>
                <a:srgbClr val="434343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Connected TV | OLV | Premium Sports | Influencers | Spotify</a:t>
            </a:r>
            <a:endParaRPr sz="9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30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t/>
            </a:r>
            <a:endParaRPr sz="8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28" name="Google Shape;228;p27"/>
          <p:cNvSpPr txBox="1"/>
          <p:nvPr/>
        </p:nvSpPr>
        <p:spPr>
          <a:xfrm>
            <a:off x="5317075" y="2831000"/>
            <a:ext cx="3582600" cy="7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Goal: Get people to the website</a:t>
            </a:r>
            <a:br>
              <a:rPr lang="en" sz="13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</a:br>
            <a:r>
              <a:rPr lang="en" sz="13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to start planning</a:t>
            </a:r>
            <a:endParaRPr sz="1600">
              <a:solidFill>
                <a:srgbClr val="434343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30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en" sz="9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Social Media | Programmatic Display | French First Custom Digital</a:t>
            </a:r>
            <a:endParaRPr sz="9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29" name="Google Shape;229;p27"/>
          <p:cNvSpPr txBox="1"/>
          <p:nvPr/>
        </p:nvSpPr>
        <p:spPr>
          <a:xfrm>
            <a:off x="5317075" y="3721049"/>
            <a:ext cx="2561700" cy="7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Goal: Encourage our target to take action.</a:t>
            </a:r>
            <a:endParaRPr sz="1300">
              <a:solidFill>
                <a:srgbClr val="434343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30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en" sz="9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Meta | Search Engine Marketing | Rich-Media</a:t>
            </a:r>
            <a:endParaRPr sz="9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cxnSp>
        <p:nvCxnSpPr>
          <p:cNvPr id="230" name="Google Shape;230;p27"/>
          <p:cNvCxnSpPr/>
          <p:nvPr/>
        </p:nvCxnSpPr>
        <p:spPr>
          <a:xfrm>
            <a:off x="3984250" y="2140875"/>
            <a:ext cx="1185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1" name="Google Shape;231;p27"/>
          <p:cNvCxnSpPr/>
          <p:nvPr/>
        </p:nvCxnSpPr>
        <p:spPr>
          <a:xfrm>
            <a:off x="3504475" y="3051025"/>
            <a:ext cx="1665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2" name="Google Shape;232;p27"/>
          <p:cNvCxnSpPr/>
          <p:nvPr/>
        </p:nvCxnSpPr>
        <p:spPr>
          <a:xfrm>
            <a:off x="2932975" y="3936250"/>
            <a:ext cx="2236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3" name="Google Shape;233;p27"/>
          <p:cNvSpPr txBox="1"/>
          <p:nvPr/>
        </p:nvSpPr>
        <p:spPr>
          <a:xfrm>
            <a:off x="486850" y="1234330"/>
            <a:ext cx="5608200" cy="3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10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Highly targeted to high-yield audiences in focused geographical regions.</a:t>
            </a:r>
            <a:endParaRPr sz="10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34" name="Google Shape;234;p27"/>
          <p:cNvSpPr txBox="1"/>
          <p:nvPr/>
        </p:nvSpPr>
        <p:spPr>
          <a:xfrm>
            <a:off x="541150" y="1639075"/>
            <a:ext cx="34431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434343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rPr>
              <a:t>Awareness</a:t>
            </a:r>
            <a:endParaRPr sz="1900">
              <a:solidFill>
                <a:srgbClr val="434343"/>
              </a:solidFill>
              <a:latin typeface="Crimson Text SemiBold"/>
              <a:ea typeface="Crimson Text SemiBold"/>
              <a:cs typeface="Crimson Text SemiBold"/>
              <a:sym typeface="Crimson Text SemiBold"/>
            </a:endParaRPr>
          </a:p>
        </p:txBody>
      </p:sp>
      <p:sp>
        <p:nvSpPr>
          <p:cNvPr id="235" name="Google Shape;235;p27"/>
          <p:cNvSpPr txBox="1"/>
          <p:nvPr/>
        </p:nvSpPr>
        <p:spPr>
          <a:xfrm>
            <a:off x="541150" y="2557942"/>
            <a:ext cx="34431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34343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rPr>
              <a:t>Consideration</a:t>
            </a:r>
            <a:endParaRPr sz="1600">
              <a:solidFill>
                <a:srgbClr val="434343"/>
              </a:solidFill>
              <a:latin typeface="Crimson Text SemiBold"/>
              <a:ea typeface="Crimson Text SemiBold"/>
              <a:cs typeface="Crimson Text SemiBold"/>
              <a:sym typeface="Crimson Text SemiBold"/>
            </a:endParaRPr>
          </a:p>
        </p:txBody>
      </p:sp>
      <p:sp>
        <p:nvSpPr>
          <p:cNvPr id="236" name="Google Shape;236;p27"/>
          <p:cNvSpPr txBox="1"/>
          <p:nvPr/>
        </p:nvSpPr>
        <p:spPr>
          <a:xfrm>
            <a:off x="541150" y="3476808"/>
            <a:ext cx="34431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rPr>
              <a:t>Action</a:t>
            </a:r>
            <a:endParaRPr>
              <a:solidFill>
                <a:srgbClr val="434343"/>
              </a:solidFill>
              <a:latin typeface="Crimson Text SemiBold"/>
              <a:ea typeface="Crimson Text SemiBold"/>
              <a:cs typeface="Crimson Text SemiBold"/>
              <a:sym typeface="Crimson Text Semi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28"/>
          <p:cNvPicPr preferRelativeResize="0"/>
          <p:nvPr/>
        </p:nvPicPr>
        <p:blipFill rotWithShape="1">
          <a:blip r:embed="rId3">
            <a:alphaModFix/>
          </a:blip>
          <a:srcRect b="33102" l="5313" r="1638" t="-9235"/>
          <a:stretch/>
        </p:blipFill>
        <p:spPr>
          <a:xfrm>
            <a:off x="-2875" y="4588000"/>
            <a:ext cx="9189399" cy="55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8"/>
          <p:cNvSpPr txBox="1"/>
          <p:nvPr/>
        </p:nvSpPr>
        <p:spPr>
          <a:xfrm>
            <a:off x="451551" y="325325"/>
            <a:ext cx="6936300" cy="9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434343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rPr>
              <a:t>Leverage the NHL Partnership</a:t>
            </a:r>
            <a:endParaRPr sz="4000">
              <a:solidFill>
                <a:srgbClr val="434343"/>
              </a:solidFill>
              <a:latin typeface="Crimson Text SemiBold"/>
              <a:ea typeface="Crimson Text SemiBold"/>
              <a:cs typeface="Crimson Text SemiBold"/>
              <a:sym typeface="Crimson Text SemiBold"/>
            </a:endParaRPr>
          </a:p>
        </p:txBody>
      </p:sp>
      <p:pic>
        <p:nvPicPr>
          <p:cNvPr id="243" name="Google Shape;243;p28" title="Asset 2@15x.png"/>
          <p:cNvPicPr preferRelativeResize="0"/>
          <p:nvPr/>
        </p:nvPicPr>
        <p:blipFill rotWithShape="1">
          <a:blip r:embed="rId4">
            <a:alphaModFix/>
          </a:blip>
          <a:srcRect b="0" l="15541" r="0" t="-10"/>
          <a:stretch/>
        </p:blipFill>
        <p:spPr>
          <a:xfrm>
            <a:off x="-2886" y="249125"/>
            <a:ext cx="1632051" cy="14342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8"/>
          <p:cNvSpPr txBox="1"/>
          <p:nvPr>
            <p:ph idx="12" type="sldNum"/>
          </p:nvPr>
        </p:nvSpPr>
        <p:spPr>
          <a:xfrm>
            <a:off x="8499533" y="4703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>
                <a:latin typeface="Crimson Text"/>
                <a:ea typeface="Crimson Text"/>
                <a:cs typeface="Crimson Text"/>
                <a:sym typeface="Crimson Text"/>
              </a:rPr>
              <a:t>‹#›</a:t>
            </a:fld>
            <a:endParaRPr b="1">
              <a:latin typeface="Crimson Text"/>
              <a:ea typeface="Crimson Text"/>
              <a:cs typeface="Crimson Text"/>
              <a:sym typeface="Crimson Text"/>
            </a:endParaRPr>
          </a:p>
        </p:txBody>
      </p:sp>
      <p:sp>
        <p:nvSpPr>
          <p:cNvPr id="245" name="Google Shape;245;p28"/>
          <p:cNvSpPr txBox="1"/>
          <p:nvPr/>
        </p:nvSpPr>
        <p:spPr>
          <a:xfrm>
            <a:off x="486850" y="1234330"/>
            <a:ext cx="5608200" cy="3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10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Leverage the trusted brand of the NHL to drive recognition &amp; consideration of PEI. </a:t>
            </a:r>
            <a:endParaRPr sz="10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cxnSp>
        <p:nvCxnSpPr>
          <p:cNvPr id="246" name="Google Shape;246;p28"/>
          <p:cNvCxnSpPr/>
          <p:nvPr/>
        </p:nvCxnSpPr>
        <p:spPr>
          <a:xfrm rot="10800000">
            <a:off x="1391150" y="2876911"/>
            <a:ext cx="0" cy="546900"/>
          </a:xfrm>
          <a:prstGeom prst="straightConnector1">
            <a:avLst/>
          </a:prstGeom>
          <a:noFill/>
          <a:ln cap="flat" cmpd="sng" w="19050">
            <a:solidFill>
              <a:srgbClr val="B7B7B7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47" name="Google Shape;247;p28"/>
          <p:cNvCxnSpPr/>
          <p:nvPr/>
        </p:nvCxnSpPr>
        <p:spPr>
          <a:xfrm>
            <a:off x="2348389" y="2537450"/>
            <a:ext cx="219000" cy="0"/>
          </a:xfrm>
          <a:prstGeom prst="straightConnector1">
            <a:avLst/>
          </a:prstGeom>
          <a:noFill/>
          <a:ln cap="flat" cmpd="sng" w="19050">
            <a:solidFill>
              <a:srgbClr val="B7B7B7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48" name="Google Shape;248;p28"/>
          <p:cNvCxnSpPr/>
          <p:nvPr/>
        </p:nvCxnSpPr>
        <p:spPr>
          <a:xfrm>
            <a:off x="2348389" y="3737225"/>
            <a:ext cx="192600" cy="0"/>
          </a:xfrm>
          <a:prstGeom prst="straightConnector1">
            <a:avLst/>
          </a:prstGeom>
          <a:noFill/>
          <a:ln cap="flat" cmpd="sng" w="19050">
            <a:solidFill>
              <a:srgbClr val="B7B7B7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49" name="Google Shape;249;p28"/>
          <p:cNvCxnSpPr/>
          <p:nvPr/>
        </p:nvCxnSpPr>
        <p:spPr>
          <a:xfrm>
            <a:off x="4295928" y="3282725"/>
            <a:ext cx="2831100" cy="0"/>
          </a:xfrm>
          <a:prstGeom prst="straightConnector1">
            <a:avLst/>
          </a:prstGeom>
          <a:noFill/>
          <a:ln cap="flat" cmpd="sng" w="19050">
            <a:solidFill>
              <a:srgbClr val="B7B7B7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250" name="Google Shape;250;p28" title="NHL-TPEI_PartnershipLogosRGB_Stacked-ENG-CANADA.png"/>
          <p:cNvPicPr preferRelativeResize="0"/>
          <p:nvPr/>
        </p:nvPicPr>
        <p:blipFill rotWithShape="1">
          <a:blip r:embed="rId5">
            <a:alphaModFix/>
          </a:blip>
          <a:srcRect b="28627" l="61591" r="11209" t="17874"/>
          <a:stretch/>
        </p:blipFill>
        <p:spPr>
          <a:xfrm>
            <a:off x="6946906" y="2326971"/>
            <a:ext cx="1632048" cy="1805684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8"/>
          <p:cNvSpPr/>
          <p:nvPr/>
        </p:nvSpPr>
        <p:spPr>
          <a:xfrm>
            <a:off x="451550" y="1915700"/>
            <a:ext cx="1879200" cy="1243500"/>
          </a:xfrm>
          <a:prstGeom prst="roundRect">
            <a:avLst>
              <a:gd fmla="val 10055" name="adj"/>
            </a:avLst>
          </a:prstGeom>
          <a:solidFill>
            <a:srgbClr val="D5E4F8"/>
          </a:solidFill>
          <a:ln>
            <a:noFill/>
          </a:ln>
        </p:spPr>
        <p:txBody>
          <a:bodyPr anchorCtr="0" anchor="t" bIns="0" lIns="91425" spcFirstLastPara="1" rIns="91425" wrap="square" tIns="155425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Hockey TV</a:t>
            </a:r>
            <a:endParaRPr>
              <a:solidFill>
                <a:srgbClr val="0D0C0A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HNIC regular season</a:t>
            </a:r>
            <a:endParaRPr sz="10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ctr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0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NHL Stanley Cup Playoffs</a:t>
            </a:r>
            <a:endParaRPr sz="10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52" name="Google Shape;252;p28"/>
          <p:cNvSpPr/>
          <p:nvPr/>
        </p:nvSpPr>
        <p:spPr>
          <a:xfrm>
            <a:off x="2472028" y="1915700"/>
            <a:ext cx="1958700" cy="2346000"/>
          </a:xfrm>
          <a:prstGeom prst="roundRect">
            <a:avLst>
              <a:gd fmla="val 10055" name="adj"/>
            </a:avLst>
          </a:prstGeom>
          <a:solidFill>
            <a:srgbClr val="D5E4F8"/>
          </a:solidFill>
          <a:ln>
            <a:noFill/>
          </a:ln>
        </p:spPr>
        <p:txBody>
          <a:bodyPr anchorCtr="0" anchor="t" bIns="0" lIns="91425" spcFirstLastPara="1" rIns="91425" wrap="square" tIns="155425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Digital</a:t>
            </a:r>
            <a:endParaRPr>
              <a:solidFill>
                <a:srgbClr val="0D0C0A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theScore digital &amp; video</a:t>
            </a:r>
            <a:endParaRPr sz="10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Sportsnet + live game ads</a:t>
            </a:r>
            <a:endParaRPr sz="10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Prime Monday hockey</a:t>
            </a:r>
            <a:endParaRPr sz="10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PWHL Tuesday hockey</a:t>
            </a:r>
            <a:endParaRPr sz="10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TSN CTV – NHL free agency</a:t>
            </a:r>
            <a:endParaRPr sz="10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ctr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0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Netflix</a:t>
            </a:r>
            <a:endParaRPr sz="10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53" name="Google Shape;253;p28"/>
          <p:cNvSpPr/>
          <p:nvPr/>
        </p:nvSpPr>
        <p:spPr>
          <a:xfrm>
            <a:off x="451550" y="3282725"/>
            <a:ext cx="1879200" cy="909000"/>
          </a:xfrm>
          <a:prstGeom prst="roundRect">
            <a:avLst>
              <a:gd fmla="val 10055" name="adj"/>
            </a:avLst>
          </a:prstGeom>
          <a:solidFill>
            <a:srgbClr val="D5E4F8"/>
          </a:solidFill>
          <a:ln>
            <a:noFill/>
          </a:ln>
        </p:spPr>
        <p:txBody>
          <a:bodyPr anchorCtr="0" anchor="t" bIns="0" lIns="91425" spcFirstLastPara="1" rIns="91425" wrap="square" tIns="155425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OOH</a:t>
            </a:r>
            <a:endParaRPr>
              <a:solidFill>
                <a:srgbClr val="0D0C0A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ctr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0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Up Express Domination</a:t>
            </a:r>
            <a:endParaRPr sz="10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54" name="Google Shape;254;p28"/>
          <p:cNvSpPr/>
          <p:nvPr/>
        </p:nvSpPr>
        <p:spPr>
          <a:xfrm>
            <a:off x="4571999" y="1915700"/>
            <a:ext cx="1958700" cy="2346000"/>
          </a:xfrm>
          <a:prstGeom prst="roundRect">
            <a:avLst>
              <a:gd fmla="val 10055" name="adj"/>
            </a:avLst>
          </a:prstGeom>
          <a:solidFill>
            <a:srgbClr val="D5E4F8"/>
          </a:solidFill>
          <a:ln>
            <a:noFill/>
          </a:ln>
        </p:spPr>
        <p:txBody>
          <a:bodyPr anchorCtr="0" anchor="t" bIns="0" lIns="91425" spcFirstLastPara="1" rIns="91425" wrap="square" tIns="155425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Golf TV</a:t>
            </a:r>
            <a:endParaRPr>
              <a:solidFill>
                <a:srgbClr val="0D0C0A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Masters Tournament</a:t>
            </a:r>
            <a:endParaRPr sz="10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PGA</a:t>
            </a:r>
            <a:endParaRPr sz="10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The Open</a:t>
            </a:r>
            <a:endParaRPr sz="10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US Open</a:t>
            </a:r>
            <a:endParaRPr sz="10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ctr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0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Canadian Open</a:t>
            </a:r>
            <a:endParaRPr sz="10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29" title="DSCF0200_v3_H.jpg"/>
          <p:cNvPicPr preferRelativeResize="0"/>
          <p:nvPr/>
        </p:nvPicPr>
        <p:blipFill rotWithShape="1">
          <a:blip r:embed="rId3">
            <a:alphaModFix/>
          </a:blip>
          <a:srcRect b="12495" l="0" r="0" t="12503"/>
          <a:stretch/>
        </p:blipFill>
        <p:spPr>
          <a:xfrm>
            <a:off x="0" y="0"/>
            <a:ext cx="914399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9"/>
          <p:cNvSpPr txBox="1"/>
          <p:nvPr/>
        </p:nvSpPr>
        <p:spPr>
          <a:xfrm>
            <a:off x="656850" y="610700"/>
            <a:ext cx="4175400" cy="909000"/>
          </a:xfrm>
          <a:prstGeom prst="rect">
            <a:avLst/>
          </a:prstGeom>
          <a:noFill/>
          <a:ln>
            <a:noFill/>
          </a:ln>
          <a:effectLst>
            <a:outerShdw blurRad="628650" rotWithShape="0" algn="bl">
              <a:srgbClr val="000000">
                <a:alpha val="85000"/>
              </a:srgbClr>
            </a:outerShdw>
          </a:effectLst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chemeClr val="lt1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rPr>
              <a:t>2026 Campaign</a:t>
            </a:r>
            <a:endParaRPr sz="4600">
              <a:solidFill>
                <a:schemeClr val="lt1"/>
              </a:solidFill>
              <a:latin typeface="Crimson Text SemiBold"/>
              <a:ea typeface="Crimson Text SemiBold"/>
              <a:cs typeface="Crimson Text SemiBold"/>
              <a:sym typeface="Crimson Text SemiBold"/>
            </a:endParaRPr>
          </a:p>
        </p:txBody>
      </p:sp>
      <p:pic>
        <p:nvPicPr>
          <p:cNvPr id="261" name="Google Shape;261;p29" title="Asset 1@15x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850" y="1399525"/>
            <a:ext cx="2659226" cy="198675"/>
          </a:xfrm>
          <a:prstGeom prst="rect">
            <a:avLst/>
          </a:prstGeom>
          <a:noFill/>
          <a:ln>
            <a:noFill/>
          </a:ln>
          <a:effectLst>
            <a:outerShdw blurRad="628650" rotWithShape="0" algn="bl">
              <a:srgbClr val="000000">
                <a:alpha val="85000"/>
              </a:srgbClr>
            </a:outerShdw>
          </a:effectLst>
        </p:spPr>
      </p:pic>
      <p:pic>
        <p:nvPicPr>
          <p:cNvPr id="262" name="Google Shape;262;p29" title="Asset 1@15x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20750" y="4150000"/>
            <a:ext cx="1296527" cy="836299"/>
          </a:xfrm>
          <a:prstGeom prst="rect">
            <a:avLst/>
          </a:prstGeom>
          <a:noFill/>
          <a:ln>
            <a:noFill/>
          </a:ln>
          <a:effectLst>
            <a:outerShdw blurRad="400050" rotWithShape="0" algn="bl" dir="5400000" dist="19050">
              <a:srgbClr val="000000">
                <a:alpha val="68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30" title="TPEI_Industry Sizzle_V07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31" title="DSCF1016_v2.jpg"/>
          <p:cNvPicPr preferRelativeResize="0"/>
          <p:nvPr/>
        </p:nvPicPr>
        <p:blipFill rotWithShape="1">
          <a:blip r:embed="rId3">
            <a:alphaModFix/>
          </a:blip>
          <a:srcRect b="13841" l="4727" r="2954" t="16883"/>
          <a:stretch/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1"/>
          <p:cNvSpPr txBox="1"/>
          <p:nvPr/>
        </p:nvSpPr>
        <p:spPr>
          <a:xfrm>
            <a:off x="656850" y="610700"/>
            <a:ext cx="4917900" cy="909000"/>
          </a:xfrm>
          <a:prstGeom prst="rect">
            <a:avLst/>
          </a:prstGeom>
          <a:noFill/>
          <a:ln>
            <a:noFill/>
          </a:ln>
          <a:effectLst>
            <a:outerShdw blurRad="628650" rotWithShape="0" algn="bl">
              <a:srgbClr val="000000">
                <a:alpha val="85000"/>
              </a:srgbClr>
            </a:outerShdw>
          </a:effectLst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chemeClr val="lt1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rPr>
              <a:t>Campaign Videos</a:t>
            </a:r>
            <a:endParaRPr sz="4600">
              <a:solidFill>
                <a:schemeClr val="lt1"/>
              </a:solidFill>
              <a:latin typeface="Crimson Text SemiBold"/>
              <a:ea typeface="Crimson Text SemiBold"/>
              <a:cs typeface="Crimson Text SemiBold"/>
              <a:sym typeface="Crimson Text SemiBold"/>
            </a:endParaRPr>
          </a:p>
        </p:txBody>
      </p:sp>
      <p:pic>
        <p:nvPicPr>
          <p:cNvPr id="274" name="Google Shape;274;p31" title="Asset 1@15x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850" y="1452425"/>
            <a:ext cx="3228073" cy="241175"/>
          </a:xfrm>
          <a:prstGeom prst="rect">
            <a:avLst/>
          </a:prstGeom>
          <a:noFill/>
          <a:ln>
            <a:noFill/>
          </a:ln>
          <a:effectLst>
            <a:outerShdw blurRad="628650" rotWithShape="0" algn="bl">
              <a:srgbClr val="000000">
                <a:alpha val="85000"/>
              </a:srgbClr>
            </a:outerShdw>
          </a:effectLst>
        </p:spPr>
      </p:pic>
      <p:pic>
        <p:nvPicPr>
          <p:cNvPr id="275" name="Google Shape;275;p31" title="Asset 1@15x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20750" y="4150000"/>
            <a:ext cx="1296527" cy="836299"/>
          </a:xfrm>
          <a:prstGeom prst="rect">
            <a:avLst/>
          </a:prstGeom>
          <a:noFill/>
          <a:ln>
            <a:noFill/>
          </a:ln>
          <a:effectLst>
            <a:outerShdw blurRad="400050" rotWithShape="0" algn="bl" dir="5400000" dist="19050">
              <a:srgbClr val="000000">
                <a:alpha val="68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 title="Screenshot 2026-03-25 at 1.12.26 PM.png"/>
          <p:cNvPicPr preferRelativeResize="0"/>
          <p:nvPr/>
        </p:nvPicPr>
        <p:blipFill rotWithShape="1">
          <a:blip r:embed="rId3">
            <a:alphaModFix/>
          </a:blip>
          <a:srcRect b="0" l="27677" r="41554" t="0"/>
          <a:stretch/>
        </p:blipFill>
        <p:spPr>
          <a:xfrm>
            <a:off x="6544576" y="0"/>
            <a:ext cx="259942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 rotWithShape="1">
          <a:blip r:embed="rId4">
            <a:alphaModFix/>
          </a:blip>
          <a:srcRect b="33102" l="5313" r="1638" t="-9235"/>
          <a:stretch/>
        </p:blipFill>
        <p:spPr>
          <a:xfrm>
            <a:off x="-2875" y="4588000"/>
            <a:ext cx="9189399" cy="5555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/>
        </p:nvSpPr>
        <p:spPr>
          <a:xfrm>
            <a:off x="397973" y="361044"/>
            <a:ext cx="6950400" cy="9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434343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rPr>
              <a:t>Winter Campaign Highlights</a:t>
            </a:r>
            <a:endParaRPr sz="3800">
              <a:solidFill>
                <a:srgbClr val="434343"/>
              </a:solidFill>
              <a:latin typeface="Crimson Text SemiBold"/>
              <a:ea typeface="Crimson Text SemiBold"/>
              <a:cs typeface="Crimson Text SemiBold"/>
              <a:sym typeface="Crimson Text SemiBold"/>
            </a:endParaRPr>
          </a:p>
        </p:txBody>
      </p:sp>
      <p:pic>
        <p:nvPicPr>
          <p:cNvPr id="68" name="Google Shape;68;p14" title="Asset 2@15x.png"/>
          <p:cNvPicPr preferRelativeResize="0"/>
          <p:nvPr/>
        </p:nvPicPr>
        <p:blipFill rotWithShape="1">
          <a:blip r:embed="rId5">
            <a:alphaModFix/>
          </a:blip>
          <a:srcRect b="0" l="15541" r="0" t="-10"/>
          <a:stretch/>
        </p:blipFill>
        <p:spPr>
          <a:xfrm>
            <a:off x="-2886" y="249125"/>
            <a:ext cx="1632051" cy="14342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/>
          <p:nvPr>
            <p:ph idx="12" type="sldNum"/>
          </p:nvPr>
        </p:nvSpPr>
        <p:spPr>
          <a:xfrm>
            <a:off x="8499533" y="4703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>
                <a:latin typeface="Crimson Text"/>
                <a:ea typeface="Crimson Text"/>
                <a:cs typeface="Crimson Text"/>
                <a:sym typeface="Crimson Text"/>
              </a:rPr>
              <a:t>‹#›</a:t>
            </a:fld>
            <a:endParaRPr b="1">
              <a:latin typeface="Crimson Text"/>
              <a:ea typeface="Crimson Text"/>
              <a:cs typeface="Crimson Text"/>
              <a:sym typeface="Crimson Text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458275" y="1261594"/>
            <a:ext cx="5608200" cy="9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Objectives</a:t>
            </a:r>
            <a:endParaRPr sz="1600">
              <a:solidFill>
                <a:srgbClr val="434343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-292100" lvl="0" marL="457200" rtl="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0D0C0A"/>
              </a:buClr>
              <a:buSzPts val="1000"/>
              <a:buFont typeface="Open Sans Light"/>
              <a:buChar char="●"/>
            </a:pPr>
            <a:r>
              <a:rPr lang="en" sz="10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Reframe perception of PEI beyond summer.</a:t>
            </a:r>
            <a:endParaRPr sz="10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292100" lvl="0" marL="457200" rtl="0" algn="l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rgbClr val="0D0C0A"/>
              </a:buClr>
              <a:buSzPts val="1000"/>
              <a:buFont typeface="Open Sans Light"/>
              <a:buChar char="●"/>
            </a:pPr>
            <a:r>
              <a:rPr lang="en" sz="10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Generate bookings of winter vacation.</a:t>
            </a:r>
            <a:endParaRPr sz="10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372550" y="2257425"/>
            <a:ext cx="3000000" cy="13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Markets:</a:t>
            </a:r>
            <a:endParaRPr sz="1000">
              <a:solidFill>
                <a:srgbClr val="434343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-292100" lvl="0" marL="457200" rtl="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0D0C0A"/>
              </a:buClr>
              <a:buSzPts val="1000"/>
              <a:buFont typeface="Open Sans Light"/>
              <a:buChar char="●"/>
            </a:pPr>
            <a:r>
              <a:rPr lang="en" sz="10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New Brunswick</a:t>
            </a:r>
            <a:endParaRPr sz="10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292100" lvl="0" marL="457200" rtl="0" algn="l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  <a:buClr>
                <a:srgbClr val="0D0C0A"/>
              </a:buClr>
              <a:buSzPts val="1000"/>
              <a:buFont typeface="Open Sans Light"/>
              <a:buChar char="●"/>
            </a:pPr>
            <a:r>
              <a:rPr lang="en" sz="10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Nova Scotia</a:t>
            </a:r>
            <a:endParaRPr sz="10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292100" lvl="0" marL="457200" rtl="0" algn="l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  <a:buClr>
                <a:srgbClr val="0D0C0A"/>
              </a:buClr>
              <a:buSzPts val="1000"/>
              <a:buFont typeface="Open Sans Light"/>
              <a:buChar char="●"/>
            </a:pPr>
            <a:r>
              <a:rPr lang="en" sz="10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Prince Edward Island </a:t>
            </a:r>
            <a:endParaRPr sz="10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292100" lvl="0" marL="457200" rtl="0" algn="l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rgbClr val="0D0C0A"/>
              </a:buClr>
              <a:buSzPts val="1000"/>
              <a:buFont typeface="Open Sans Light"/>
              <a:buChar char="●"/>
            </a:pPr>
            <a:r>
              <a:rPr lang="en" sz="10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Ottawa</a:t>
            </a:r>
            <a:endParaRPr sz="10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72" name="Google Shape;72;p14"/>
          <p:cNvSpPr txBox="1"/>
          <p:nvPr/>
        </p:nvSpPr>
        <p:spPr>
          <a:xfrm>
            <a:off x="372550" y="364270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10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Timing: </a:t>
            </a:r>
            <a:r>
              <a:rPr lang="en" sz="10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December 2025 – March 2026</a:t>
            </a:r>
            <a:endParaRPr sz="1000">
              <a:solidFill>
                <a:srgbClr val="434343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3" name="Google Shape;73;p14"/>
          <p:cNvSpPr txBox="1"/>
          <p:nvPr>
            <p:ph idx="12" type="sldNum"/>
          </p:nvPr>
        </p:nvSpPr>
        <p:spPr>
          <a:xfrm>
            <a:off x="8499533" y="4703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>
                <a:solidFill>
                  <a:schemeClr val="lt1"/>
                </a:solidFill>
                <a:latin typeface="Crimson Text"/>
                <a:ea typeface="Crimson Text"/>
                <a:cs typeface="Crimson Text"/>
                <a:sym typeface="Crimson Text"/>
              </a:rPr>
              <a:t>‹#›</a:t>
            </a:fld>
            <a:endParaRPr b="1">
              <a:solidFill>
                <a:schemeClr val="lt1"/>
              </a:solidFill>
              <a:latin typeface="Crimson Text"/>
              <a:ea typeface="Crimson Text"/>
              <a:cs typeface="Crimson Text"/>
              <a:sym typeface="Crimson Tex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2" title="TPEI_Moment_NHL_30E_16x9_FINAL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2" title="TPEI_Moment_NHL_30E_16x9_FINAL.mp4">
            <a:hlinkClick r:id="rId5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33" title="DSCF0609_v3_H.jpg"/>
          <p:cNvPicPr preferRelativeResize="0"/>
          <p:nvPr/>
        </p:nvPicPr>
        <p:blipFill rotWithShape="1">
          <a:blip r:embed="rId3">
            <a:alphaModFix/>
          </a:blip>
          <a:srcRect b="19619" l="1894" r="8356" t="20274"/>
          <a:stretch/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3"/>
          <p:cNvSpPr txBox="1"/>
          <p:nvPr/>
        </p:nvSpPr>
        <p:spPr>
          <a:xfrm>
            <a:off x="656850" y="610700"/>
            <a:ext cx="4917900" cy="909000"/>
          </a:xfrm>
          <a:prstGeom prst="rect">
            <a:avLst/>
          </a:prstGeom>
          <a:noFill/>
          <a:ln>
            <a:noFill/>
          </a:ln>
          <a:effectLst>
            <a:outerShdw blurRad="628650" rotWithShape="0" algn="bl">
              <a:srgbClr val="000000">
                <a:alpha val="85000"/>
              </a:srgbClr>
            </a:outerShdw>
          </a:effectLst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chemeClr val="lt1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rPr>
              <a:t>15 Second Spots</a:t>
            </a:r>
            <a:endParaRPr sz="4600">
              <a:solidFill>
                <a:schemeClr val="lt1"/>
              </a:solidFill>
              <a:latin typeface="Crimson Text SemiBold"/>
              <a:ea typeface="Crimson Text SemiBold"/>
              <a:cs typeface="Crimson Text SemiBold"/>
              <a:sym typeface="Crimson Text SemiBold"/>
            </a:endParaRPr>
          </a:p>
        </p:txBody>
      </p:sp>
      <p:pic>
        <p:nvPicPr>
          <p:cNvPr id="288" name="Google Shape;288;p33" title="Asset 1@15x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850" y="1452425"/>
            <a:ext cx="3228073" cy="241175"/>
          </a:xfrm>
          <a:prstGeom prst="rect">
            <a:avLst/>
          </a:prstGeom>
          <a:noFill/>
          <a:ln>
            <a:noFill/>
          </a:ln>
          <a:effectLst>
            <a:outerShdw blurRad="628650" rotWithShape="0" algn="bl">
              <a:srgbClr val="000000">
                <a:alpha val="85000"/>
              </a:srgbClr>
            </a:outerShdw>
          </a:effectLst>
        </p:spPr>
      </p:pic>
      <p:pic>
        <p:nvPicPr>
          <p:cNvPr id="289" name="Google Shape;289;p33" title="Asset 1@15x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20750" y="4150000"/>
            <a:ext cx="1296527" cy="836299"/>
          </a:xfrm>
          <a:prstGeom prst="rect">
            <a:avLst/>
          </a:prstGeom>
          <a:noFill/>
          <a:ln>
            <a:noFill/>
          </a:ln>
          <a:effectLst>
            <a:outerShdw blurRad="400050" rotWithShape="0" algn="bl" dir="5400000" dist="19050">
              <a:srgbClr val="000000">
                <a:alpha val="68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34" title="TPEI_Golden Hour_15E_16x9_FINAL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4" title="TPEI_Golden Hour_15E_16x9_FINAL.mp4">
            <a:hlinkClick r:id="rId5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35" title="TPEI_Find New Friends_15E_16x9_FINAL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5" title="TPEI_Find New Friends_15E_16x9_FINAL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36" title="TPEI_Low Tide_15E_16x9_FINAL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6" title="TPEI_Low Tide_15E_16x9_FINAL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37" title="billboard-mock-2.png"/>
          <p:cNvPicPr preferRelativeResize="0"/>
          <p:nvPr/>
        </p:nvPicPr>
        <p:blipFill rotWithShape="1">
          <a:blip r:embed="rId3">
            <a:alphaModFix/>
          </a:blip>
          <a:srcRect b="11919" l="25363" r="19631" t="34966"/>
          <a:stretch/>
        </p:blipFill>
        <p:spPr>
          <a:xfrm>
            <a:off x="0" y="0"/>
            <a:ext cx="914399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7"/>
          <p:cNvSpPr txBox="1"/>
          <p:nvPr/>
        </p:nvSpPr>
        <p:spPr>
          <a:xfrm>
            <a:off x="382550" y="223800"/>
            <a:ext cx="3952500" cy="716400"/>
          </a:xfrm>
          <a:prstGeom prst="rect">
            <a:avLst/>
          </a:prstGeom>
          <a:noFill/>
          <a:ln>
            <a:noFill/>
          </a:ln>
          <a:effectLst>
            <a:outerShdw blurRad="628650" rotWithShape="0" algn="bl">
              <a:srgbClr val="000000">
                <a:alpha val="25000"/>
              </a:srgbClr>
            </a:outerShdw>
          </a:effectLst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chemeClr val="lt1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rPr>
              <a:t>Out-of-Home</a:t>
            </a:r>
            <a:endParaRPr sz="4200">
              <a:solidFill>
                <a:schemeClr val="lt1"/>
              </a:solidFill>
              <a:latin typeface="Crimson Text SemiBold"/>
              <a:ea typeface="Crimson Text SemiBold"/>
              <a:cs typeface="Crimson Text SemiBold"/>
              <a:sym typeface="Crimson Text SemiBold"/>
            </a:endParaRPr>
          </a:p>
        </p:txBody>
      </p:sp>
      <p:pic>
        <p:nvPicPr>
          <p:cNvPr id="314" name="Google Shape;314;p37" title="Asset 1@15x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675" y="940200"/>
            <a:ext cx="2230226" cy="166625"/>
          </a:xfrm>
          <a:prstGeom prst="rect">
            <a:avLst/>
          </a:prstGeom>
          <a:noFill/>
          <a:ln>
            <a:noFill/>
          </a:ln>
          <a:effectLst>
            <a:outerShdw blurRad="628650" rotWithShape="0" algn="bl">
              <a:srgbClr val="000000">
                <a:alpha val="25000"/>
              </a:srgbClr>
            </a:outerShdw>
          </a:effectLst>
        </p:spPr>
      </p:pic>
      <p:pic>
        <p:nvPicPr>
          <p:cNvPr id="315" name="Google Shape;315;p37" title="Asset 1@15x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20750" y="4150000"/>
            <a:ext cx="1296527" cy="836299"/>
          </a:xfrm>
          <a:prstGeom prst="rect">
            <a:avLst/>
          </a:prstGeom>
          <a:noFill/>
          <a:ln>
            <a:noFill/>
          </a:ln>
          <a:effectLst>
            <a:outerShdw blurRad="400050" rotWithShape="0" algn="bl" dir="5400000" dist="19050">
              <a:srgbClr val="000000">
                <a:alpha val="26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38"/>
          <p:cNvPicPr preferRelativeResize="0"/>
          <p:nvPr/>
        </p:nvPicPr>
        <p:blipFill rotWithShape="1">
          <a:blip r:embed="rId3">
            <a:alphaModFix/>
          </a:blip>
          <a:srcRect b="33102" l="5313" r="1638" t="-9235"/>
          <a:stretch/>
        </p:blipFill>
        <p:spPr>
          <a:xfrm>
            <a:off x="-2875" y="4588000"/>
            <a:ext cx="9189399" cy="555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8"/>
          <p:cNvSpPr txBox="1"/>
          <p:nvPr>
            <p:ph idx="12" type="sldNum"/>
          </p:nvPr>
        </p:nvSpPr>
        <p:spPr>
          <a:xfrm>
            <a:off x="8499533" y="4703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>
                <a:latin typeface="Crimson Text"/>
                <a:ea typeface="Crimson Text"/>
                <a:cs typeface="Crimson Text"/>
                <a:sym typeface="Crimson Text"/>
              </a:rPr>
              <a:t>‹#›</a:t>
            </a:fld>
            <a:endParaRPr b="1">
              <a:latin typeface="Crimson Text"/>
              <a:ea typeface="Crimson Text"/>
              <a:cs typeface="Crimson Text"/>
              <a:sym typeface="Crimson Text"/>
            </a:endParaRPr>
          </a:p>
        </p:txBody>
      </p:sp>
      <p:pic>
        <p:nvPicPr>
          <p:cNvPr id="322" name="Google Shape;322;p38" title="Billboard-3.png"/>
          <p:cNvPicPr preferRelativeResize="0"/>
          <p:nvPr/>
        </p:nvPicPr>
        <p:blipFill rotWithShape="1">
          <a:blip r:embed="rId4">
            <a:alphaModFix/>
          </a:blip>
          <a:srcRect b="25618" l="9755" r="8472" t="13051"/>
          <a:stretch/>
        </p:blipFill>
        <p:spPr>
          <a:xfrm>
            <a:off x="-2875" y="0"/>
            <a:ext cx="914399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39"/>
          <p:cNvPicPr preferRelativeResize="0"/>
          <p:nvPr/>
        </p:nvPicPr>
        <p:blipFill rotWithShape="1">
          <a:blip r:embed="rId3">
            <a:alphaModFix/>
          </a:blip>
          <a:srcRect b="33102" l="5313" r="1638" t="-9235"/>
          <a:stretch/>
        </p:blipFill>
        <p:spPr>
          <a:xfrm>
            <a:off x="-2875" y="4588000"/>
            <a:ext cx="9189399" cy="555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39"/>
          <p:cNvSpPr txBox="1"/>
          <p:nvPr>
            <p:ph idx="12" type="sldNum"/>
          </p:nvPr>
        </p:nvSpPr>
        <p:spPr>
          <a:xfrm>
            <a:off x="8499533" y="4703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>
                <a:latin typeface="Crimson Text"/>
                <a:ea typeface="Crimson Text"/>
                <a:cs typeface="Crimson Text"/>
                <a:sym typeface="Crimson Text"/>
              </a:rPr>
              <a:t>‹#›</a:t>
            </a:fld>
            <a:endParaRPr b="1">
              <a:latin typeface="Crimson Text"/>
              <a:ea typeface="Crimson Text"/>
              <a:cs typeface="Crimson Text"/>
              <a:sym typeface="Crimson Text"/>
            </a:endParaRPr>
          </a:p>
        </p:txBody>
      </p:sp>
      <p:pic>
        <p:nvPicPr>
          <p:cNvPr id="329" name="Google Shape;329;p39" title="Billboard-mockup-4.png"/>
          <p:cNvPicPr preferRelativeResize="0"/>
          <p:nvPr/>
        </p:nvPicPr>
        <p:blipFill rotWithShape="1">
          <a:blip r:embed="rId4">
            <a:alphaModFix/>
          </a:blip>
          <a:srcRect b="25758" l="9963" r="8578" t="12234"/>
          <a:stretch/>
        </p:blipFill>
        <p:spPr>
          <a:xfrm>
            <a:off x="21175" y="-53600"/>
            <a:ext cx="9103800" cy="5197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40"/>
          <p:cNvPicPr preferRelativeResize="0"/>
          <p:nvPr/>
        </p:nvPicPr>
        <p:blipFill rotWithShape="1">
          <a:blip r:embed="rId3">
            <a:alphaModFix/>
          </a:blip>
          <a:srcRect b="33102" l="5313" r="1638" t="-9235"/>
          <a:stretch/>
        </p:blipFill>
        <p:spPr>
          <a:xfrm>
            <a:off x="-2875" y="4588000"/>
            <a:ext cx="9189399" cy="555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40"/>
          <p:cNvSpPr txBox="1"/>
          <p:nvPr>
            <p:ph idx="12" type="sldNum"/>
          </p:nvPr>
        </p:nvSpPr>
        <p:spPr>
          <a:xfrm>
            <a:off x="8499533" y="4703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>
                <a:latin typeface="Crimson Text"/>
                <a:ea typeface="Crimson Text"/>
                <a:cs typeface="Crimson Text"/>
                <a:sym typeface="Crimson Text"/>
              </a:rPr>
              <a:t>‹#›</a:t>
            </a:fld>
            <a:endParaRPr b="1">
              <a:latin typeface="Crimson Text"/>
              <a:ea typeface="Crimson Text"/>
              <a:cs typeface="Crimson Text"/>
              <a:sym typeface="Crimson Text"/>
            </a:endParaRPr>
          </a:p>
        </p:txBody>
      </p:sp>
      <p:pic>
        <p:nvPicPr>
          <p:cNvPr id="336" name="Google Shape;336;p40" title="7896-05_2026-Summer-Campaign_Ottawa-Airport_Aerocolumns_EN_1080x1920_Boardwalk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1403" y="940283"/>
            <a:ext cx="2131904" cy="3790051"/>
          </a:xfrm>
          <a:prstGeom prst="rect">
            <a:avLst/>
          </a:prstGeom>
          <a:noFill/>
          <a:ln cap="flat" cmpd="sng" w="20250">
            <a:solidFill>
              <a:srgbClr val="D5E4F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7" name="Google Shape;337;p40" title="7896-05_2026-Summer-Campaign_Ottawa-Airport_Aerocolumns_EN_1080x1920_Food.jp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93068" y="940283"/>
            <a:ext cx="2131904" cy="3790051"/>
          </a:xfrm>
          <a:prstGeom prst="rect">
            <a:avLst/>
          </a:prstGeom>
          <a:noFill/>
          <a:ln cap="flat" cmpd="sng" w="20250">
            <a:solidFill>
              <a:srgbClr val="D5E4F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8" name="Google Shape;338;p40" title="7896-05_2026-Summer-Campaign_Ottawa-Airport_Aerocolumns_EN_1080x1920_Cave.jp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84732" y="940283"/>
            <a:ext cx="2131904" cy="3790051"/>
          </a:xfrm>
          <a:prstGeom prst="rect">
            <a:avLst/>
          </a:prstGeom>
          <a:noFill/>
          <a:ln cap="flat" cmpd="sng" w="20250">
            <a:solidFill>
              <a:srgbClr val="D5E4F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9" name="Google Shape;339;p40" title="7896-05_2026-Summer-Campaign_Ottawa-Airport_Aerocolumns_EN_1080x1920_Kayak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9739" y="940283"/>
            <a:ext cx="2131904" cy="3790051"/>
          </a:xfrm>
          <a:prstGeom prst="rect">
            <a:avLst/>
          </a:prstGeom>
          <a:noFill/>
          <a:ln cap="flat" cmpd="sng" w="20250">
            <a:solidFill>
              <a:srgbClr val="D5E4F8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40" name="Google Shape;340;p40"/>
          <p:cNvSpPr txBox="1"/>
          <p:nvPr/>
        </p:nvSpPr>
        <p:spPr>
          <a:xfrm>
            <a:off x="451551" y="366738"/>
            <a:ext cx="6936300" cy="9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434343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rPr>
              <a:t>Airport Digital Signage</a:t>
            </a:r>
            <a:endParaRPr sz="2500">
              <a:solidFill>
                <a:srgbClr val="434343"/>
              </a:solidFill>
              <a:latin typeface="Crimson Text SemiBold"/>
              <a:ea typeface="Crimson Text SemiBold"/>
              <a:cs typeface="Crimson Text SemiBold"/>
              <a:sym typeface="Crimson Text SemiBold"/>
            </a:endParaRPr>
          </a:p>
        </p:txBody>
      </p:sp>
      <p:pic>
        <p:nvPicPr>
          <p:cNvPr id="341" name="Google Shape;341;p40" title="Asset 2@15x.png"/>
          <p:cNvPicPr preferRelativeResize="0"/>
          <p:nvPr/>
        </p:nvPicPr>
        <p:blipFill rotWithShape="1">
          <a:blip r:embed="rId8">
            <a:alphaModFix/>
          </a:blip>
          <a:srcRect b="0" l="15541" r="0" t="-10"/>
          <a:stretch/>
        </p:blipFill>
        <p:spPr>
          <a:xfrm>
            <a:off x="-2886" y="249125"/>
            <a:ext cx="1632051" cy="14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41"/>
          <p:cNvPicPr preferRelativeResize="0"/>
          <p:nvPr/>
        </p:nvPicPr>
        <p:blipFill rotWithShape="1">
          <a:blip r:embed="rId3">
            <a:alphaModFix/>
          </a:blip>
          <a:srcRect b="33102" l="5313" r="1638" t="-9235"/>
          <a:stretch/>
        </p:blipFill>
        <p:spPr>
          <a:xfrm>
            <a:off x="-2875" y="4588000"/>
            <a:ext cx="9189399" cy="555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41"/>
          <p:cNvSpPr txBox="1"/>
          <p:nvPr>
            <p:ph idx="12" type="sldNum"/>
          </p:nvPr>
        </p:nvSpPr>
        <p:spPr>
          <a:xfrm>
            <a:off x="8499533" y="4703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>
                <a:latin typeface="Crimson Text"/>
                <a:ea typeface="Crimson Text"/>
                <a:cs typeface="Crimson Text"/>
                <a:sym typeface="Crimson Text"/>
              </a:rPr>
              <a:t>‹#›</a:t>
            </a:fld>
            <a:endParaRPr b="1">
              <a:latin typeface="Crimson Text"/>
              <a:ea typeface="Crimson Text"/>
              <a:cs typeface="Crimson Text"/>
              <a:sym typeface="Crimson Text"/>
            </a:endParaRPr>
          </a:p>
        </p:txBody>
      </p:sp>
      <p:sp>
        <p:nvSpPr>
          <p:cNvPr id="348" name="Google Shape;348;p41"/>
          <p:cNvSpPr txBox="1"/>
          <p:nvPr/>
        </p:nvSpPr>
        <p:spPr>
          <a:xfrm>
            <a:off x="451551" y="366738"/>
            <a:ext cx="6936300" cy="9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434343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rPr>
              <a:t>Distillery</a:t>
            </a:r>
            <a:r>
              <a:rPr lang="en" sz="2500">
                <a:solidFill>
                  <a:srgbClr val="434343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rPr>
              <a:t> </a:t>
            </a:r>
            <a:r>
              <a:rPr lang="en" sz="2500">
                <a:solidFill>
                  <a:srgbClr val="434343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rPr>
              <a:t>District</a:t>
            </a:r>
            <a:r>
              <a:rPr lang="en" sz="2500">
                <a:solidFill>
                  <a:srgbClr val="434343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rPr>
              <a:t> Mural</a:t>
            </a:r>
            <a:endParaRPr sz="2500">
              <a:solidFill>
                <a:srgbClr val="434343"/>
              </a:solidFill>
              <a:latin typeface="Crimson Text SemiBold"/>
              <a:ea typeface="Crimson Text SemiBold"/>
              <a:cs typeface="Crimson Text SemiBold"/>
              <a:sym typeface="Crimson Text SemiBold"/>
            </a:endParaRPr>
          </a:p>
        </p:txBody>
      </p:sp>
      <p:pic>
        <p:nvPicPr>
          <p:cNvPr id="349" name="Google Shape;349;p41" title="Asset 2@15x.png"/>
          <p:cNvPicPr preferRelativeResize="0"/>
          <p:nvPr/>
        </p:nvPicPr>
        <p:blipFill rotWithShape="1">
          <a:blip r:embed="rId4">
            <a:alphaModFix/>
          </a:blip>
          <a:srcRect b="0" l="15541" r="0" t="-10"/>
          <a:stretch/>
        </p:blipFill>
        <p:spPr>
          <a:xfrm>
            <a:off x="-2886" y="249125"/>
            <a:ext cx="1632051" cy="1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1" title="distillery-district.png"/>
          <p:cNvPicPr preferRelativeResize="0"/>
          <p:nvPr/>
        </p:nvPicPr>
        <p:blipFill rotWithShape="1">
          <a:blip r:embed="rId5">
            <a:alphaModFix/>
          </a:blip>
          <a:srcRect b="20070" l="24880" r="0" t="18327"/>
          <a:stretch/>
        </p:blipFill>
        <p:spPr>
          <a:xfrm>
            <a:off x="451550" y="940275"/>
            <a:ext cx="8047977" cy="4301926"/>
          </a:xfrm>
          <a:prstGeom prst="rect">
            <a:avLst/>
          </a:prstGeom>
          <a:noFill/>
          <a:ln cap="flat" cmpd="sng" w="28575">
            <a:solidFill>
              <a:srgbClr val="D5E4F8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5"/>
          <p:cNvPicPr preferRelativeResize="0"/>
          <p:nvPr/>
        </p:nvPicPr>
        <p:blipFill rotWithShape="1">
          <a:blip r:embed="rId3">
            <a:alphaModFix/>
          </a:blip>
          <a:srcRect b="33102" l="5313" r="1638" t="-9235"/>
          <a:stretch/>
        </p:blipFill>
        <p:spPr>
          <a:xfrm>
            <a:off x="-2875" y="4588000"/>
            <a:ext cx="9189399" cy="55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 title="Asset 2@15x.png"/>
          <p:cNvPicPr preferRelativeResize="0"/>
          <p:nvPr/>
        </p:nvPicPr>
        <p:blipFill rotWithShape="1">
          <a:blip r:embed="rId4">
            <a:alphaModFix/>
          </a:blip>
          <a:srcRect b="0" l="15541" r="0" t="-10"/>
          <a:stretch/>
        </p:blipFill>
        <p:spPr>
          <a:xfrm>
            <a:off x="-2886" y="249125"/>
            <a:ext cx="1632051" cy="14342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 txBox="1"/>
          <p:nvPr>
            <p:ph idx="12" type="sldNum"/>
          </p:nvPr>
        </p:nvSpPr>
        <p:spPr>
          <a:xfrm>
            <a:off x="8499533" y="4703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>
                <a:latin typeface="Crimson Text"/>
                <a:ea typeface="Crimson Text"/>
                <a:cs typeface="Crimson Text"/>
                <a:sym typeface="Crimson Text"/>
              </a:rPr>
              <a:t>‹#›</a:t>
            </a:fld>
            <a:endParaRPr b="1">
              <a:latin typeface="Crimson Text"/>
              <a:ea typeface="Crimson Text"/>
              <a:cs typeface="Crimson Text"/>
              <a:sym typeface="Crimson Text"/>
            </a:endParaRPr>
          </a:p>
        </p:txBody>
      </p:sp>
      <p:graphicFrame>
        <p:nvGraphicFramePr>
          <p:cNvPr id="81" name="Google Shape;81;p15"/>
          <p:cNvGraphicFramePr/>
          <p:nvPr/>
        </p:nvGraphicFramePr>
        <p:xfrm>
          <a:off x="430825" y="14311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{2C09F77B-2C20-4E15-9145-7A8B42C44720}</a:tableStyleId>
              </a:tblPr>
              <a:tblGrid>
                <a:gridCol w="2774000"/>
                <a:gridCol w="2774000"/>
                <a:gridCol w="2774000"/>
              </a:tblGrid>
              <a:tr h="4509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Metric</a:t>
                      </a:r>
                      <a:endParaRPr>
                        <a:solidFill>
                          <a:schemeClr val="dk2"/>
                        </a:solidFill>
                        <a:latin typeface="Open Sans ExtraBold"/>
                        <a:ea typeface="Open Sans ExtraBold"/>
                        <a:cs typeface="Open Sans ExtraBold"/>
                        <a:sym typeface="Open Sans ExtraBold"/>
                      </a:endParaRPr>
                    </a:p>
                  </a:txBody>
                  <a:tcPr marT="0" marB="0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5E4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Performance Change</a:t>
                      </a:r>
                      <a:endParaRPr>
                        <a:solidFill>
                          <a:schemeClr val="dk2"/>
                        </a:solidFill>
                        <a:latin typeface="Open Sans ExtraBold"/>
                        <a:ea typeface="Open Sans ExtraBold"/>
                        <a:cs typeface="Open Sans ExtraBold"/>
                        <a:sym typeface="Open Sans ExtraBold"/>
                      </a:endParaRPr>
                    </a:p>
                  </a:txBody>
                  <a:tcPr marT="0" marB="0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5E4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What it Indicates</a:t>
                      </a:r>
                      <a:endParaRPr>
                        <a:solidFill>
                          <a:schemeClr val="dk2"/>
                        </a:solidFill>
                        <a:latin typeface="Open Sans ExtraBold"/>
                        <a:ea typeface="Open Sans ExtraBold"/>
                        <a:cs typeface="Open Sans ExtraBold"/>
                        <a:sym typeface="Open Sans ExtraBold"/>
                      </a:endParaRPr>
                    </a:p>
                  </a:txBody>
                  <a:tcPr marT="0" marB="0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5E4F8"/>
                    </a:solidFill>
                  </a:tcPr>
                </a:tc>
              </a:tr>
              <a:tr h="6469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Website Engagement</a:t>
                      </a:r>
                      <a:endParaRPr sz="11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91425" marB="91425" marR="91425" marL="18287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b="1" lang="en" sz="1100">
                          <a:highlight>
                            <a:srgbClr val="D5E4F8"/>
                          </a:highlight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+10% YoY</a:t>
                      </a:r>
                      <a:endParaRPr b="1" sz="1100">
                        <a:highlight>
                          <a:srgbClr val="D5E4F8"/>
                        </a:highlight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18287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Improved user interaction</a:t>
                      </a:r>
                      <a:br>
                        <a:rPr lang="en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</a:br>
                      <a:r>
                        <a:rPr lang="en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and content relevance.</a:t>
                      </a:r>
                      <a:endParaRPr sz="11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91425" marB="91425" marR="91425" marL="18287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36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Campaign Impressions</a:t>
                      </a:r>
                      <a:endParaRPr sz="11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91425" marB="91425" marR="91425" marL="18287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b="1" lang="en" sz="1100">
                          <a:highlight>
                            <a:srgbClr val="D5E4F8"/>
                          </a:highlight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+48% YoY</a:t>
                      </a:r>
                      <a:endParaRPr b="1" sz="1100">
                        <a:highlight>
                          <a:srgbClr val="D5E4F8"/>
                        </a:highlight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18287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Significant growth in reach</a:t>
                      </a:r>
                      <a:br>
                        <a:rPr lang="en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</a:br>
                      <a:r>
                        <a:rPr lang="en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and visibility.</a:t>
                      </a:r>
                      <a:endParaRPr sz="11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91425" marB="91425" marR="91425" marL="18287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469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CPM</a:t>
                      </a:r>
                      <a:endParaRPr sz="11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91425" marB="91425" marR="91425" marL="18287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b="1" lang="en" sz="1100">
                          <a:highlight>
                            <a:srgbClr val="D5E4F8"/>
                          </a:highlight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-41%</a:t>
                      </a:r>
                      <a:endParaRPr b="1" sz="1100">
                        <a:highlight>
                          <a:srgbClr val="D5E4F8"/>
                        </a:highlight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18287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Greater media efficiency and lower</a:t>
                      </a:r>
                      <a:br>
                        <a:rPr lang="en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</a:br>
                      <a:r>
                        <a:rPr lang="en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cost per impression.</a:t>
                      </a:r>
                      <a:endParaRPr sz="11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91425" marB="91425" marR="91425" marL="18287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469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Clicks to Winter Packages</a:t>
                      </a:r>
                      <a:endParaRPr sz="11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91425" marB="91425" marR="91425" marL="18287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b="1" lang="en" sz="1100">
                          <a:highlight>
                            <a:srgbClr val="D5E4F8"/>
                          </a:highlight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+118% YoY</a:t>
                      </a:r>
                      <a:endParaRPr b="1" sz="1100">
                        <a:highlight>
                          <a:srgbClr val="D5E4F8"/>
                        </a:highlight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18287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Strong audience interest and</a:t>
                      </a:r>
                      <a:br>
                        <a:rPr lang="en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</a:br>
                      <a:r>
                        <a:rPr lang="en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effective seasonal messaging.</a:t>
                      </a:r>
                      <a:endParaRPr sz="11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91425" marB="91425" marR="91425" marL="18287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82" name="Google Shape;82;p15"/>
          <p:cNvSpPr txBox="1"/>
          <p:nvPr/>
        </p:nvSpPr>
        <p:spPr>
          <a:xfrm>
            <a:off x="397973" y="361044"/>
            <a:ext cx="6950400" cy="9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434343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rPr>
              <a:t>Winter Campaign Early Results</a:t>
            </a:r>
            <a:endParaRPr sz="3800">
              <a:solidFill>
                <a:srgbClr val="434343"/>
              </a:solidFill>
              <a:latin typeface="Crimson Text SemiBold"/>
              <a:ea typeface="Crimson Text SemiBold"/>
              <a:cs typeface="Crimson Text SemiBold"/>
              <a:sym typeface="Crimson Text SemiBol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42"/>
          <p:cNvPicPr preferRelativeResize="0"/>
          <p:nvPr/>
        </p:nvPicPr>
        <p:blipFill rotWithShape="1">
          <a:blip r:embed="rId3">
            <a:alphaModFix/>
          </a:blip>
          <a:srcRect b="33102" l="5313" r="1638" t="-9235"/>
          <a:stretch/>
        </p:blipFill>
        <p:spPr>
          <a:xfrm>
            <a:off x="-2875" y="4588000"/>
            <a:ext cx="9189399" cy="555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42"/>
          <p:cNvSpPr txBox="1"/>
          <p:nvPr>
            <p:ph idx="12" type="sldNum"/>
          </p:nvPr>
        </p:nvSpPr>
        <p:spPr>
          <a:xfrm>
            <a:off x="8499533" y="4703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>
                <a:latin typeface="Crimson Text"/>
                <a:ea typeface="Crimson Text"/>
                <a:cs typeface="Crimson Text"/>
                <a:sym typeface="Crimson Text"/>
              </a:rPr>
              <a:t>‹#›</a:t>
            </a:fld>
            <a:endParaRPr b="1">
              <a:latin typeface="Crimson Text"/>
              <a:ea typeface="Crimson Text"/>
              <a:cs typeface="Crimson Text"/>
              <a:sym typeface="Crimson Text"/>
            </a:endParaRPr>
          </a:p>
        </p:txBody>
      </p:sp>
      <p:pic>
        <p:nvPicPr>
          <p:cNvPr id="357" name="Google Shape;357;p42"/>
          <p:cNvPicPr preferRelativeResize="0"/>
          <p:nvPr/>
        </p:nvPicPr>
        <p:blipFill rotWithShape="1">
          <a:blip r:embed="rId4">
            <a:alphaModFix/>
          </a:blip>
          <a:srcRect b="12110" l="9295" r="18199" t="202"/>
          <a:stretch/>
        </p:blipFill>
        <p:spPr>
          <a:xfrm>
            <a:off x="-92950" y="916783"/>
            <a:ext cx="5626351" cy="3827625"/>
          </a:xfrm>
          <a:prstGeom prst="rect">
            <a:avLst/>
          </a:prstGeom>
          <a:noFill/>
          <a:ln cap="flat" cmpd="sng" w="28575">
            <a:solidFill>
              <a:srgbClr val="D5E4F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58" name="Google Shape;358;p42"/>
          <p:cNvPicPr preferRelativeResize="0"/>
          <p:nvPr/>
        </p:nvPicPr>
        <p:blipFill rotWithShape="1">
          <a:blip r:embed="rId5">
            <a:alphaModFix/>
          </a:blip>
          <a:srcRect b="14979" l="26482" r="28473" t="583"/>
          <a:stretch/>
        </p:blipFill>
        <p:spPr>
          <a:xfrm>
            <a:off x="5660376" y="916783"/>
            <a:ext cx="3630550" cy="3827625"/>
          </a:xfrm>
          <a:prstGeom prst="rect">
            <a:avLst/>
          </a:prstGeom>
          <a:noFill/>
          <a:ln cap="flat" cmpd="sng" w="28575">
            <a:solidFill>
              <a:srgbClr val="D5E4F8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59" name="Google Shape;359;p42"/>
          <p:cNvSpPr txBox="1"/>
          <p:nvPr/>
        </p:nvSpPr>
        <p:spPr>
          <a:xfrm>
            <a:off x="451551" y="366738"/>
            <a:ext cx="6936300" cy="9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434343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rPr>
              <a:t>Union Station Skywalk</a:t>
            </a:r>
            <a:endParaRPr sz="2500">
              <a:solidFill>
                <a:srgbClr val="434343"/>
              </a:solidFill>
              <a:latin typeface="Crimson Text SemiBold"/>
              <a:ea typeface="Crimson Text SemiBold"/>
              <a:cs typeface="Crimson Text SemiBold"/>
              <a:sym typeface="Crimson Text SemiBold"/>
            </a:endParaRPr>
          </a:p>
        </p:txBody>
      </p:sp>
      <p:pic>
        <p:nvPicPr>
          <p:cNvPr id="360" name="Google Shape;360;p42" title="Asset 2@15x.png"/>
          <p:cNvPicPr preferRelativeResize="0"/>
          <p:nvPr/>
        </p:nvPicPr>
        <p:blipFill rotWithShape="1">
          <a:blip r:embed="rId6">
            <a:alphaModFix/>
          </a:blip>
          <a:srcRect b="0" l="15541" r="0" t="-10"/>
          <a:stretch/>
        </p:blipFill>
        <p:spPr>
          <a:xfrm>
            <a:off x="-2886" y="249125"/>
            <a:ext cx="1632051" cy="14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43"/>
          <p:cNvPicPr preferRelativeResize="0"/>
          <p:nvPr/>
        </p:nvPicPr>
        <p:blipFill rotWithShape="1">
          <a:blip r:embed="rId3">
            <a:alphaModFix/>
          </a:blip>
          <a:srcRect b="33102" l="5313" r="1638" t="-9235"/>
          <a:stretch/>
        </p:blipFill>
        <p:spPr>
          <a:xfrm>
            <a:off x="-2875" y="4588000"/>
            <a:ext cx="9189399" cy="555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43"/>
          <p:cNvSpPr txBox="1"/>
          <p:nvPr>
            <p:ph idx="12" type="sldNum"/>
          </p:nvPr>
        </p:nvSpPr>
        <p:spPr>
          <a:xfrm>
            <a:off x="8499533" y="4703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>
                <a:latin typeface="Crimson Text"/>
                <a:ea typeface="Crimson Text"/>
                <a:cs typeface="Crimson Text"/>
                <a:sym typeface="Crimson Text"/>
              </a:rPr>
              <a:t>‹#›</a:t>
            </a:fld>
            <a:endParaRPr b="1">
              <a:latin typeface="Crimson Text"/>
              <a:ea typeface="Crimson Text"/>
              <a:cs typeface="Crimson Text"/>
              <a:sym typeface="Crimson Text"/>
            </a:endParaRPr>
          </a:p>
        </p:txBody>
      </p:sp>
      <p:sp>
        <p:nvSpPr>
          <p:cNvPr id="367" name="Google Shape;367;p43"/>
          <p:cNvSpPr txBox="1"/>
          <p:nvPr/>
        </p:nvSpPr>
        <p:spPr>
          <a:xfrm>
            <a:off x="451551" y="366738"/>
            <a:ext cx="6936300" cy="9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434343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rPr>
              <a:t>TTC Streetcar</a:t>
            </a:r>
            <a:endParaRPr sz="2500">
              <a:solidFill>
                <a:srgbClr val="434343"/>
              </a:solidFill>
              <a:latin typeface="Crimson Text SemiBold"/>
              <a:ea typeface="Crimson Text SemiBold"/>
              <a:cs typeface="Crimson Text SemiBold"/>
              <a:sym typeface="Crimson Text SemiBold"/>
            </a:endParaRPr>
          </a:p>
        </p:txBody>
      </p:sp>
      <p:pic>
        <p:nvPicPr>
          <p:cNvPr id="368" name="Google Shape;368;p43" title="Asset 2@15x.png"/>
          <p:cNvPicPr preferRelativeResize="0"/>
          <p:nvPr/>
        </p:nvPicPr>
        <p:blipFill rotWithShape="1">
          <a:blip r:embed="rId4">
            <a:alphaModFix/>
          </a:blip>
          <a:srcRect b="0" l="15541" r="0" t="-10"/>
          <a:stretch/>
        </p:blipFill>
        <p:spPr>
          <a:xfrm>
            <a:off x="-2886" y="249125"/>
            <a:ext cx="1632051" cy="1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43" title="streetcar-7.png"/>
          <p:cNvPicPr preferRelativeResize="0"/>
          <p:nvPr/>
        </p:nvPicPr>
        <p:blipFill rotWithShape="1">
          <a:blip r:embed="rId5">
            <a:alphaModFix/>
          </a:blip>
          <a:srcRect b="1296" l="22097" r="18661" t="1276"/>
          <a:stretch/>
        </p:blipFill>
        <p:spPr>
          <a:xfrm>
            <a:off x="-251700" y="1154163"/>
            <a:ext cx="9586724" cy="3433825"/>
          </a:xfrm>
          <a:prstGeom prst="rect">
            <a:avLst/>
          </a:prstGeom>
          <a:noFill/>
          <a:ln cap="flat" cmpd="sng" w="28575">
            <a:solidFill>
              <a:srgbClr val="D5E4F8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44"/>
          <p:cNvPicPr preferRelativeResize="0"/>
          <p:nvPr/>
        </p:nvPicPr>
        <p:blipFill rotWithShape="1">
          <a:blip r:embed="rId3">
            <a:alphaModFix/>
          </a:blip>
          <a:srcRect b="33102" l="5313" r="1638" t="-9235"/>
          <a:stretch/>
        </p:blipFill>
        <p:spPr>
          <a:xfrm>
            <a:off x="-2875" y="4588000"/>
            <a:ext cx="9189399" cy="555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44"/>
          <p:cNvSpPr txBox="1"/>
          <p:nvPr>
            <p:ph idx="12" type="sldNum"/>
          </p:nvPr>
        </p:nvSpPr>
        <p:spPr>
          <a:xfrm>
            <a:off x="8499533" y="4703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>
                <a:latin typeface="Crimson Text"/>
                <a:ea typeface="Crimson Text"/>
                <a:cs typeface="Crimson Text"/>
                <a:sym typeface="Crimson Text"/>
              </a:rPr>
              <a:t>‹#›</a:t>
            </a:fld>
            <a:endParaRPr b="1">
              <a:latin typeface="Crimson Text"/>
              <a:ea typeface="Crimson Text"/>
              <a:cs typeface="Crimson Text"/>
              <a:sym typeface="Crimson Text"/>
            </a:endParaRPr>
          </a:p>
        </p:txBody>
      </p:sp>
      <p:pic>
        <p:nvPicPr>
          <p:cNvPr id="376" name="Google Shape;376;p44" title="streetcar-6.png"/>
          <p:cNvPicPr preferRelativeResize="0"/>
          <p:nvPr/>
        </p:nvPicPr>
        <p:blipFill rotWithShape="1">
          <a:blip r:embed="rId4">
            <a:alphaModFix/>
          </a:blip>
          <a:srcRect b="1258" l="22130" r="18604" t="1258"/>
          <a:stretch/>
        </p:blipFill>
        <p:spPr>
          <a:xfrm>
            <a:off x="-251700" y="1154163"/>
            <a:ext cx="9586724" cy="3433825"/>
          </a:xfrm>
          <a:prstGeom prst="rect">
            <a:avLst/>
          </a:prstGeom>
          <a:noFill/>
          <a:ln cap="flat" cmpd="sng" w="28575">
            <a:solidFill>
              <a:srgbClr val="D5E4F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77" name="Google Shape;377;p44" title="Asset 2@15x.png"/>
          <p:cNvPicPr preferRelativeResize="0"/>
          <p:nvPr/>
        </p:nvPicPr>
        <p:blipFill rotWithShape="1">
          <a:blip r:embed="rId5">
            <a:alphaModFix/>
          </a:blip>
          <a:srcRect b="0" l="15541" r="0" t="-10"/>
          <a:stretch/>
        </p:blipFill>
        <p:spPr>
          <a:xfrm>
            <a:off x="-2886" y="249125"/>
            <a:ext cx="1632051" cy="143425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44"/>
          <p:cNvSpPr txBox="1"/>
          <p:nvPr/>
        </p:nvSpPr>
        <p:spPr>
          <a:xfrm>
            <a:off x="451551" y="366738"/>
            <a:ext cx="6936300" cy="9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434343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rPr>
              <a:t>TTC Streetcar</a:t>
            </a:r>
            <a:endParaRPr sz="2500">
              <a:solidFill>
                <a:srgbClr val="434343"/>
              </a:solidFill>
              <a:latin typeface="Crimson Text SemiBold"/>
              <a:ea typeface="Crimson Text SemiBold"/>
              <a:cs typeface="Crimson Text SemiBold"/>
              <a:sym typeface="Crimson Text SemiBold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45"/>
          <p:cNvPicPr preferRelativeResize="0"/>
          <p:nvPr/>
        </p:nvPicPr>
        <p:blipFill rotWithShape="1">
          <a:blip r:embed="rId3">
            <a:alphaModFix/>
          </a:blip>
          <a:srcRect b="33102" l="5313" r="1638" t="-9235"/>
          <a:stretch/>
        </p:blipFill>
        <p:spPr>
          <a:xfrm>
            <a:off x="-2875" y="4588000"/>
            <a:ext cx="9189399" cy="555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45"/>
          <p:cNvSpPr txBox="1"/>
          <p:nvPr>
            <p:ph idx="12" type="sldNum"/>
          </p:nvPr>
        </p:nvSpPr>
        <p:spPr>
          <a:xfrm>
            <a:off x="8499533" y="4703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>
                <a:latin typeface="Crimson Text"/>
                <a:ea typeface="Crimson Text"/>
                <a:cs typeface="Crimson Text"/>
                <a:sym typeface="Crimson Text"/>
              </a:rPr>
              <a:t>‹#›</a:t>
            </a:fld>
            <a:endParaRPr b="1">
              <a:latin typeface="Crimson Text"/>
              <a:ea typeface="Crimson Text"/>
              <a:cs typeface="Crimson Text"/>
              <a:sym typeface="Crimson Text"/>
            </a:endParaRPr>
          </a:p>
        </p:txBody>
      </p:sp>
      <p:pic>
        <p:nvPicPr>
          <p:cNvPr id="385" name="Google Shape;385;p45" title="streetcar-5.png"/>
          <p:cNvPicPr preferRelativeResize="0"/>
          <p:nvPr/>
        </p:nvPicPr>
        <p:blipFill rotWithShape="1">
          <a:blip r:embed="rId4">
            <a:alphaModFix/>
          </a:blip>
          <a:srcRect b="1349" l="22186" r="18810" t="1592"/>
          <a:stretch/>
        </p:blipFill>
        <p:spPr>
          <a:xfrm>
            <a:off x="-251700" y="1154163"/>
            <a:ext cx="9586724" cy="3433825"/>
          </a:xfrm>
          <a:prstGeom prst="rect">
            <a:avLst/>
          </a:prstGeom>
          <a:noFill/>
          <a:ln cap="flat" cmpd="sng" w="28575">
            <a:solidFill>
              <a:srgbClr val="D5E4F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86" name="Google Shape;386;p45" title="Asset 2@15x.png"/>
          <p:cNvPicPr preferRelativeResize="0"/>
          <p:nvPr/>
        </p:nvPicPr>
        <p:blipFill rotWithShape="1">
          <a:blip r:embed="rId5">
            <a:alphaModFix/>
          </a:blip>
          <a:srcRect b="0" l="15541" r="0" t="-10"/>
          <a:stretch/>
        </p:blipFill>
        <p:spPr>
          <a:xfrm>
            <a:off x="-2886" y="249125"/>
            <a:ext cx="1632051" cy="143425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45"/>
          <p:cNvSpPr txBox="1"/>
          <p:nvPr/>
        </p:nvSpPr>
        <p:spPr>
          <a:xfrm>
            <a:off x="451551" y="366738"/>
            <a:ext cx="6936300" cy="9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434343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rPr>
              <a:t>TTC Streetcar</a:t>
            </a:r>
            <a:endParaRPr sz="2500">
              <a:solidFill>
                <a:srgbClr val="434343"/>
              </a:solidFill>
              <a:latin typeface="Crimson Text SemiBold"/>
              <a:ea typeface="Crimson Text SemiBold"/>
              <a:cs typeface="Crimson Text SemiBold"/>
              <a:sym typeface="Crimson Text SemiBold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46" title="TPEI-NHL-Crowbush.jpg"/>
          <p:cNvPicPr preferRelativeResize="0"/>
          <p:nvPr/>
        </p:nvPicPr>
        <p:blipFill rotWithShape="1">
          <a:blip r:embed="rId3">
            <a:alphaModFix/>
          </a:blip>
          <a:srcRect b="31462" l="14623" r="996" t="23905"/>
          <a:stretch/>
        </p:blipFill>
        <p:spPr>
          <a:xfrm>
            <a:off x="0" y="0"/>
            <a:ext cx="914399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46" title="Asset 1@15x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20750" y="4150000"/>
            <a:ext cx="1296527" cy="836299"/>
          </a:xfrm>
          <a:prstGeom prst="rect">
            <a:avLst/>
          </a:prstGeom>
          <a:noFill/>
          <a:ln>
            <a:noFill/>
          </a:ln>
          <a:effectLst>
            <a:outerShdw blurRad="400050" rotWithShape="0" algn="bl" dir="5400000" dist="19050">
              <a:srgbClr val="000000">
                <a:alpha val="68000"/>
              </a:srgbClr>
            </a:outerShdw>
          </a:effectLst>
        </p:spPr>
      </p:pic>
      <p:grpSp>
        <p:nvGrpSpPr>
          <p:cNvPr id="394" name="Google Shape;394;p46"/>
          <p:cNvGrpSpPr/>
          <p:nvPr/>
        </p:nvGrpSpPr>
        <p:grpSpPr>
          <a:xfrm>
            <a:off x="652583" y="610700"/>
            <a:ext cx="5893925" cy="1257836"/>
            <a:chOff x="652583" y="610700"/>
            <a:chExt cx="5893925" cy="1257836"/>
          </a:xfrm>
        </p:grpSpPr>
        <p:sp>
          <p:nvSpPr>
            <p:cNvPr id="395" name="Google Shape;395;p46"/>
            <p:cNvSpPr txBox="1"/>
            <p:nvPr/>
          </p:nvSpPr>
          <p:spPr>
            <a:xfrm>
              <a:off x="656850" y="610700"/>
              <a:ext cx="4079400" cy="909000"/>
            </a:xfrm>
            <a:prstGeom prst="rect">
              <a:avLst/>
            </a:prstGeom>
            <a:noFill/>
            <a:ln>
              <a:noFill/>
            </a:ln>
            <a:effectLst>
              <a:outerShdw blurRad="628650" rotWithShape="0" algn="bl">
                <a:srgbClr val="000000">
                  <a:alpha val="85000"/>
                </a:srgbClr>
              </a:outerShdw>
            </a:effectLst>
          </p:spPr>
          <p:txBody>
            <a:bodyPr anchorCtr="0" anchor="t" bIns="91425" lIns="0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600">
                  <a:solidFill>
                    <a:schemeClr val="lt1"/>
                  </a:solidFill>
                  <a:latin typeface="Crimson Text SemiBold"/>
                  <a:ea typeface="Crimson Text SemiBold"/>
                  <a:cs typeface="Crimson Text SemiBold"/>
                  <a:sym typeface="Crimson Text SemiBold"/>
                </a:rPr>
                <a:t>NHL Creative</a:t>
              </a:r>
              <a:endParaRPr sz="4600">
                <a:solidFill>
                  <a:schemeClr val="lt1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endParaRPr>
            </a:p>
          </p:txBody>
        </p:sp>
        <p:sp>
          <p:nvSpPr>
            <p:cNvPr id="396" name="Google Shape;396;p46"/>
            <p:cNvSpPr txBox="1"/>
            <p:nvPr/>
          </p:nvSpPr>
          <p:spPr>
            <a:xfrm>
              <a:off x="3367708" y="1126636"/>
              <a:ext cx="3178800" cy="741900"/>
            </a:xfrm>
            <a:prstGeom prst="rect">
              <a:avLst/>
            </a:prstGeom>
            <a:noFill/>
            <a:ln>
              <a:noFill/>
            </a:ln>
            <a:effectLst>
              <a:outerShdw blurRad="628650" rotWithShape="0" algn="bl">
                <a:srgbClr val="000000">
                  <a:alpha val="85000"/>
                </a:srgbClr>
              </a:outerShdw>
            </a:effectLst>
          </p:spPr>
          <p:txBody>
            <a:bodyPr anchorCtr="0" anchor="t" bIns="91425" lIns="0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4600">
                  <a:solidFill>
                    <a:schemeClr val="lt1"/>
                  </a:solidFill>
                  <a:latin typeface="Crimson Text"/>
                  <a:ea typeface="Crimson Text"/>
                  <a:cs typeface="Crimson Text"/>
                  <a:sym typeface="Crimson Text"/>
                </a:rPr>
                <a:t>2026</a:t>
              </a:r>
              <a:endParaRPr b="1" sz="4600">
                <a:solidFill>
                  <a:schemeClr val="lt1"/>
                </a:solidFill>
                <a:latin typeface="Crimson Text"/>
                <a:ea typeface="Crimson Text"/>
                <a:cs typeface="Crimson Text"/>
                <a:sym typeface="Crimson Text"/>
              </a:endParaRPr>
            </a:p>
          </p:txBody>
        </p:sp>
        <p:pic>
          <p:nvPicPr>
            <p:cNvPr id="397" name="Google Shape;397;p46" title="Asset 1@15x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52583" y="1399522"/>
              <a:ext cx="2664202" cy="199050"/>
            </a:xfrm>
            <a:prstGeom prst="rect">
              <a:avLst/>
            </a:prstGeom>
            <a:noFill/>
            <a:ln>
              <a:noFill/>
            </a:ln>
            <a:effectLst>
              <a:outerShdw blurRad="628650" rotWithShape="0" algn="bl">
                <a:srgbClr val="000000">
                  <a:alpha val="85000"/>
                </a:srgbClr>
              </a:outerShdw>
            </a:effectLst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47" title="TPEI_NHL_Beach Horn_EN_16x9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48" title="TPEI_NHL_Golf Celebration_EN_16x9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49" title="TPEI_NHL_Lighthouse_EN_16x9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50" title="tpei-1.jpg"/>
          <p:cNvPicPr preferRelativeResize="0"/>
          <p:nvPr/>
        </p:nvPicPr>
        <p:blipFill rotWithShape="1">
          <a:blip r:embed="rId3">
            <a:alphaModFix/>
          </a:blip>
          <a:srcRect b="23690" l="2493" r="8166" t="912"/>
          <a:stretch/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50"/>
          <p:cNvSpPr txBox="1"/>
          <p:nvPr/>
        </p:nvSpPr>
        <p:spPr>
          <a:xfrm>
            <a:off x="516250" y="337250"/>
            <a:ext cx="4917900" cy="909000"/>
          </a:xfrm>
          <a:prstGeom prst="rect">
            <a:avLst/>
          </a:prstGeom>
          <a:noFill/>
          <a:ln>
            <a:noFill/>
          </a:ln>
          <a:effectLst>
            <a:outerShdw blurRad="485775" rotWithShape="0" algn="bl">
              <a:srgbClr val="000000">
                <a:alpha val="72000"/>
              </a:srgbClr>
            </a:outerShdw>
          </a:effectLst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chemeClr val="lt1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rPr>
              <a:t>Out-of-Home</a:t>
            </a:r>
            <a:endParaRPr sz="4200">
              <a:solidFill>
                <a:schemeClr val="lt1"/>
              </a:solidFill>
              <a:latin typeface="Crimson Text SemiBold"/>
              <a:ea typeface="Crimson Text SemiBold"/>
              <a:cs typeface="Crimson Text SemiBold"/>
              <a:sym typeface="Crimson Text SemiBold"/>
            </a:endParaRPr>
          </a:p>
        </p:txBody>
      </p:sp>
      <p:pic>
        <p:nvPicPr>
          <p:cNvPr id="419" name="Google Shape;419;p50" title="Asset 1@15x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775" y="1100925"/>
            <a:ext cx="2729201" cy="203900"/>
          </a:xfrm>
          <a:prstGeom prst="rect">
            <a:avLst/>
          </a:prstGeom>
          <a:noFill/>
          <a:ln>
            <a:noFill/>
          </a:ln>
          <a:effectLst>
            <a:outerShdw blurRad="485775" rotWithShape="0" algn="bl">
              <a:srgbClr val="000000">
                <a:alpha val="72000"/>
              </a:srgbClr>
            </a:outerShdw>
          </a:effectLst>
        </p:spPr>
      </p:pic>
      <p:pic>
        <p:nvPicPr>
          <p:cNvPr id="420" name="Google Shape;420;p50" title="Asset 1@15x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20750" y="4150000"/>
            <a:ext cx="1296527" cy="836299"/>
          </a:xfrm>
          <a:prstGeom prst="rect">
            <a:avLst/>
          </a:prstGeom>
          <a:noFill/>
          <a:ln>
            <a:noFill/>
          </a:ln>
          <a:effectLst>
            <a:outerShdw blurRad="400050" rotWithShape="0" algn="bl" dir="5400000" dist="19050">
              <a:srgbClr val="000000">
                <a:alpha val="68000"/>
              </a:srgb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51"/>
          <p:cNvPicPr preferRelativeResize="0"/>
          <p:nvPr/>
        </p:nvPicPr>
        <p:blipFill rotWithShape="1">
          <a:blip r:embed="rId3">
            <a:alphaModFix/>
          </a:blip>
          <a:srcRect b="33102" l="5313" r="1638" t="-9235"/>
          <a:stretch/>
        </p:blipFill>
        <p:spPr>
          <a:xfrm>
            <a:off x="-2875" y="4588000"/>
            <a:ext cx="9189399" cy="555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51"/>
          <p:cNvSpPr txBox="1"/>
          <p:nvPr>
            <p:ph idx="12" type="sldNum"/>
          </p:nvPr>
        </p:nvSpPr>
        <p:spPr>
          <a:xfrm>
            <a:off x="8499533" y="4703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>
                <a:latin typeface="Crimson Text"/>
                <a:ea typeface="Crimson Text"/>
                <a:cs typeface="Crimson Text"/>
                <a:sym typeface="Crimson Text"/>
              </a:rPr>
              <a:t>‹#›</a:t>
            </a:fld>
            <a:endParaRPr b="1">
              <a:latin typeface="Crimson Text"/>
              <a:ea typeface="Crimson Text"/>
              <a:cs typeface="Crimson Text"/>
              <a:sym typeface="Crimson Text"/>
            </a:endParaRPr>
          </a:p>
        </p:txBody>
      </p:sp>
      <p:pic>
        <p:nvPicPr>
          <p:cNvPr id="427" name="Google Shape;427;p51" title="billboard-7.png"/>
          <p:cNvPicPr preferRelativeResize="0"/>
          <p:nvPr/>
        </p:nvPicPr>
        <p:blipFill rotWithShape="1">
          <a:blip r:embed="rId4">
            <a:alphaModFix/>
          </a:blip>
          <a:srcRect b="25516" l="5688" r="5706" t="7861"/>
          <a:stretch/>
        </p:blipFill>
        <p:spPr>
          <a:xfrm>
            <a:off x="278849" y="375625"/>
            <a:ext cx="8586301" cy="4302951"/>
          </a:xfrm>
          <a:prstGeom prst="rect">
            <a:avLst/>
          </a:prstGeom>
          <a:noFill/>
          <a:ln cap="flat" cmpd="sng" w="28575">
            <a:solidFill>
              <a:srgbClr val="D5E4F8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6"/>
          <p:cNvPicPr preferRelativeResize="0"/>
          <p:nvPr/>
        </p:nvPicPr>
        <p:blipFill rotWithShape="1">
          <a:blip r:embed="rId3">
            <a:alphaModFix/>
          </a:blip>
          <a:srcRect b="0" l="823" r="0" t="0"/>
          <a:stretch/>
        </p:blipFill>
        <p:spPr>
          <a:xfrm>
            <a:off x="-46675" y="0"/>
            <a:ext cx="920152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/>
          <p:nvPr>
            <p:ph idx="12" type="sldNum"/>
          </p:nvPr>
        </p:nvSpPr>
        <p:spPr>
          <a:xfrm>
            <a:off x="8499533" y="4703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>
                <a:solidFill>
                  <a:schemeClr val="lt1"/>
                </a:solidFill>
                <a:latin typeface="Crimson Text"/>
                <a:ea typeface="Crimson Text"/>
                <a:cs typeface="Crimson Text"/>
                <a:sym typeface="Crimson Text"/>
              </a:rPr>
              <a:t>‹#›</a:t>
            </a:fld>
            <a:endParaRPr b="1">
              <a:solidFill>
                <a:schemeClr val="lt1"/>
              </a:solidFill>
              <a:latin typeface="Crimson Text"/>
              <a:ea typeface="Crimson Text"/>
              <a:cs typeface="Crimson Text"/>
              <a:sym typeface="Crimson Tex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52"/>
          <p:cNvPicPr preferRelativeResize="0"/>
          <p:nvPr/>
        </p:nvPicPr>
        <p:blipFill rotWithShape="1">
          <a:blip r:embed="rId3">
            <a:alphaModFix/>
          </a:blip>
          <a:srcRect b="33102" l="5313" r="1638" t="-9235"/>
          <a:stretch/>
        </p:blipFill>
        <p:spPr>
          <a:xfrm>
            <a:off x="-2875" y="4588000"/>
            <a:ext cx="9189399" cy="555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52"/>
          <p:cNvSpPr txBox="1"/>
          <p:nvPr>
            <p:ph idx="12" type="sldNum"/>
          </p:nvPr>
        </p:nvSpPr>
        <p:spPr>
          <a:xfrm>
            <a:off x="8499533" y="4703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>
                <a:latin typeface="Crimson Text"/>
                <a:ea typeface="Crimson Text"/>
                <a:cs typeface="Crimson Text"/>
                <a:sym typeface="Crimson Text"/>
              </a:rPr>
              <a:t>‹#›</a:t>
            </a:fld>
            <a:endParaRPr b="1">
              <a:latin typeface="Crimson Text"/>
              <a:ea typeface="Crimson Text"/>
              <a:cs typeface="Crimson Text"/>
              <a:sym typeface="Crimson Text"/>
            </a:endParaRPr>
          </a:p>
        </p:txBody>
      </p:sp>
      <p:pic>
        <p:nvPicPr>
          <p:cNvPr id="434" name="Google Shape;434;p52" title="Billboard-mockup-0.png"/>
          <p:cNvPicPr preferRelativeResize="0"/>
          <p:nvPr/>
        </p:nvPicPr>
        <p:blipFill rotWithShape="1">
          <a:blip r:embed="rId4">
            <a:alphaModFix/>
          </a:blip>
          <a:srcRect b="20063" l="15877" r="15863" t="28911"/>
          <a:stretch/>
        </p:blipFill>
        <p:spPr>
          <a:xfrm>
            <a:off x="278850" y="375625"/>
            <a:ext cx="8586301" cy="4328251"/>
          </a:xfrm>
          <a:prstGeom prst="rect">
            <a:avLst/>
          </a:prstGeom>
          <a:noFill/>
          <a:ln cap="flat" cmpd="sng" w="28575">
            <a:solidFill>
              <a:srgbClr val="D5E4F8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53"/>
          <p:cNvPicPr preferRelativeResize="0"/>
          <p:nvPr/>
        </p:nvPicPr>
        <p:blipFill rotWithShape="1">
          <a:blip r:embed="rId3">
            <a:alphaModFix/>
          </a:blip>
          <a:srcRect b="33102" l="5313" r="1638" t="-9235"/>
          <a:stretch/>
        </p:blipFill>
        <p:spPr>
          <a:xfrm>
            <a:off x="-2875" y="4588000"/>
            <a:ext cx="9189399" cy="555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53"/>
          <p:cNvSpPr txBox="1"/>
          <p:nvPr>
            <p:ph idx="12" type="sldNum"/>
          </p:nvPr>
        </p:nvSpPr>
        <p:spPr>
          <a:xfrm>
            <a:off x="8499533" y="4703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>
                <a:latin typeface="Crimson Text"/>
                <a:ea typeface="Crimson Text"/>
                <a:cs typeface="Crimson Text"/>
                <a:sym typeface="Crimson Text"/>
              </a:rPr>
              <a:t>‹#›</a:t>
            </a:fld>
            <a:endParaRPr b="1">
              <a:latin typeface="Crimson Text"/>
              <a:ea typeface="Crimson Text"/>
              <a:cs typeface="Crimson Text"/>
              <a:sym typeface="Crimson Text"/>
            </a:endParaRPr>
          </a:p>
        </p:txBody>
      </p:sp>
      <p:pic>
        <p:nvPicPr>
          <p:cNvPr id="441" name="Google Shape;441;p53"/>
          <p:cNvPicPr preferRelativeResize="0"/>
          <p:nvPr/>
        </p:nvPicPr>
        <p:blipFill rotWithShape="1">
          <a:blip r:embed="rId4">
            <a:alphaModFix/>
          </a:blip>
          <a:srcRect b="20097" l="479" r="55619" t="8305"/>
          <a:stretch/>
        </p:blipFill>
        <p:spPr>
          <a:xfrm>
            <a:off x="2799325" y="3349550"/>
            <a:ext cx="3756325" cy="1908700"/>
          </a:xfrm>
          <a:prstGeom prst="rect">
            <a:avLst/>
          </a:prstGeom>
          <a:noFill/>
          <a:ln cap="flat" cmpd="sng" w="28575">
            <a:solidFill>
              <a:srgbClr val="D5E4F8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42" name="Google Shape;442;p53"/>
          <p:cNvSpPr txBox="1"/>
          <p:nvPr/>
        </p:nvSpPr>
        <p:spPr>
          <a:xfrm>
            <a:off x="451551" y="366738"/>
            <a:ext cx="6936300" cy="9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434343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rPr>
              <a:t>UP Express Takeover</a:t>
            </a:r>
            <a:endParaRPr sz="2500">
              <a:solidFill>
                <a:srgbClr val="434343"/>
              </a:solidFill>
              <a:latin typeface="Crimson Text SemiBold"/>
              <a:ea typeface="Crimson Text SemiBold"/>
              <a:cs typeface="Crimson Text SemiBold"/>
              <a:sym typeface="Crimson Text SemiBold"/>
            </a:endParaRPr>
          </a:p>
        </p:txBody>
      </p:sp>
      <p:pic>
        <p:nvPicPr>
          <p:cNvPr id="443" name="Google Shape;443;p53" title="Asset 2@15x.png"/>
          <p:cNvPicPr preferRelativeResize="0"/>
          <p:nvPr/>
        </p:nvPicPr>
        <p:blipFill rotWithShape="1">
          <a:blip r:embed="rId5">
            <a:alphaModFix/>
          </a:blip>
          <a:srcRect b="0" l="15541" r="0" t="-10"/>
          <a:stretch/>
        </p:blipFill>
        <p:spPr>
          <a:xfrm>
            <a:off x="-2886" y="249125"/>
            <a:ext cx="1632051" cy="1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53" title="Screenshot 2026-03-25 at 12.26.28 PM.png"/>
          <p:cNvPicPr preferRelativeResize="0"/>
          <p:nvPr/>
        </p:nvPicPr>
        <p:blipFill rotWithShape="1">
          <a:blip r:embed="rId6">
            <a:alphaModFix/>
          </a:blip>
          <a:srcRect b="1356" l="338" r="258" t="1763"/>
          <a:stretch/>
        </p:blipFill>
        <p:spPr>
          <a:xfrm>
            <a:off x="287449" y="1157750"/>
            <a:ext cx="8569102" cy="2018000"/>
          </a:xfrm>
          <a:prstGeom prst="rect">
            <a:avLst/>
          </a:prstGeom>
          <a:noFill/>
          <a:ln cap="flat" cmpd="sng" w="28575">
            <a:solidFill>
              <a:srgbClr val="D5E4F8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54"/>
          <p:cNvPicPr preferRelativeResize="0"/>
          <p:nvPr/>
        </p:nvPicPr>
        <p:blipFill rotWithShape="1">
          <a:blip r:embed="rId3">
            <a:alphaModFix/>
          </a:blip>
          <a:srcRect b="33102" l="5313" r="1638" t="-9235"/>
          <a:stretch/>
        </p:blipFill>
        <p:spPr>
          <a:xfrm>
            <a:off x="-2875" y="4588000"/>
            <a:ext cx="9189399" cy="555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54"/>
          <p:cNvSpPr txBox="1"/>
          <p:nvPr>
            <p:ph idx="12" type="sldNum"/>
          </p:nvPr>
        </p:nvSpPr>
        <p:spPr>
          <a:xfrm>
            <a:off x="8499533" y="4703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>
                <a:latin typeface="Crimson Text"/>
                <a:ea typeface="Crimson Text"/>
                <a:cs typeface="Crimson Text"/>
                <a:sym typeface="Crimson Text"/>
              </a:rPr>
              <a:t>‹#›</a:t>
            </a:fld>
            <a:endParaRPr b="1">
              <a:latin typeface="Crimson Text"/>
              <a:ea typeface="Crimson Text"/>
              <a:cs typeface="Crimson Text"/>
              <a:sym typeface="Crimson Text"/>
            </a:endParaRPr>
          </a:p>
        </p:txBody>
      </p:sp>
      <p:pic>
        <p:nvPicPr>
          <p:cNvPr id="451" name="Google Shape;451;p54"/>
          <p:cNvPicPr preferRelativeResize="0"/>
          <p:nvPr/>
        </p:nvPicPr>
        <p:blipFill rotWithShape="1">
          <a:blip r:embed="rId4">
            <a:alphaModFix/>
          </a:blip>
          <a:srcRect b="28403" l="65079" r="2968" t="0"/>
          <a:stretch/>
        </p:blipFill>
        <p:spPr>
          <a:xfrm>
            <a:off x="3264050" y="3402475"/>
            <a:ext cx="2734024" cy="1908700"/>
          </a:xfrm>
          <a:prstGeom prst="rect">
            <a:avLst/>
          </a:prstGeom>
          <a:noFill/>
          <a:ln cap="flat" cmpd="sng" w="28575">
            <a:solidFill>
              <a:srgbClr val="D5E4F8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52" name="Google Shape;452;p54"/>
          <p:cNvSpPr txBox="1"/>
          <p:nvPr/>
        </p:nvSpPr>
        <p:spPr>
          <a:xfrm>
            <a:off x="451551" y="366738"/>
            <a:ext cx="6936300" cy="9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434343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rPr>
              <a:t>UP Express Takeover</a:t>
            </a:r>
            <a:endParaRPr sz="2500">
              <a:solidFill>
                <a:srgbClr val="434343"/>
              </a:solidFill>
              <a:latin typeface="Crimson Text SemiBold"/>
              <a:ea typeface="Crimson Text SemiBold"/>
              <a:cs typeface="Crimson Text SemiBold"/>
              <a:sym typeface="Crimson Text SemiBold"/>
            </a:endParaRPr>
          </a:p>
        </p:txBody>
      </p:sp>
      <p:pic>
        <p:nvPicPr>
          <p:cNvPr id="453" name="Google Shape;453;p54" title="Asset 2@15x.png"/>
          <p:cNvPicPr preferRelativeResize="0"/>
          <p:nvPr/>
        </p:nvPicPr>
        <p:blipFill rotWithShape="1">
          <a:blip r:embed="rId5">
            <a:alphaModFix/>
          </a:blip>
          <a:srcRect b="0" l="15541" r="0" t="-10"/>
          <a:stretch/>
        </p:blipFill>
        <p:spPr>
          <a:xfrm>
            <a:off x="-2886" y="249125"/>
            <a:ext cx="1632051" cy="1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54" title="Screenshot 2026-03-25 at 12.27.45 PM.png"/>
          <p:cNvPicPr preferRelativeResize="0"/>
          <p:nvPr/>
        </p:nvPicPr>
        <p:blipFill rotWithShape="1">
          <a:blip r:embed="rId6">
            <a:alphaModFix/>
          </a:blip>
          <a:srcRect b="0" l="438" r="0" t="1488"/>
          <a:stretch/>
        </p:blipFill>
        <p:spPr>
          <a:xfrm>
            <a:off x="280949" y="1151900"/>
            <a:ext cx="8582102" cy="2043675"/>
          </a:xfrm>
          <a:prstGeom prst="rect">
            <a:avLst/>
          </a:prstGeom>
          <a:noFill/>
          <a:ln cap="flat" cmpd="sng" w="28575">
            <a:solidFill>
              <a:srgbClr val="D5E4F8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55"/>
          <p:cNvPicPr preferRelativeResize="0"/>
          <p:nvPr/>
        </p:nvPicPr>
        <p:blipFill rotWithShape="1">
          <a:blip r:embed="rId3">
            <a:alphaModFix/>
          </a:blip>
          <a:srcRect b="33102" l="5313" r="1638" t="-9235"/>
          <a:stretch/>
        </p:blipFill>
        <p:spPr>
          <a:xfrm>
            <a:off x="-2875" y="4588000"/>
            <a:ext cx="9189399" cy="555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55"/>
          <p:cNvSpPr txBox="1"/>
          <p:nvPr>
            <p:ph idx="12" type="sldNum"/>
          </p:nvPr>
        </p:nvSpPr>
        <p:spPr>
          <a:xfrm>
            <a:off x="8499533" y="4703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>
                <a:latin typeface="Crimson Text"/>
                <a:ea typeface="Crimson Text"/>
                <a:cs typeface="Crimson Text"/>
                <a:sym typeface="Crimson Text"/>
              </a:rPr>
              <a:t>‹#›</a:t>
            </a:fld>
            <a:endParaRPr b="1">
              <a:latin typeface="Crimson Text"/>
              <a:ea typeface="Crimson Text"/>
              <a:cs typeface="Crimson Text"/>
              <a:sym typeface="Crimson Text"/>
            </a:endParaRPr>
          </a:p>
        </p:txBody>
      </p:sp>
      <p:sp>
        <p:nvSpPr>
          <p:cNvPr id="461" name="Google Shape;461;p55"/>
          <p:cNvSpPr txBox="1"/>
          <p:nvPr/>
        </p:nvSpPr>
        <p:spPr>
          <a:xfrm>
            <a:off x="451551" y="366738"/>
            <a:ext cx="6936300" cy="9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434343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rPr>
              <a:t>UP Express Takeover</a:t>
            </a:r>
            <a:endParaRPr sz="2500">
              <a:solidFill>
                <a:srgbClr val="434343"/>
              </a:solidFill>
              <a:latin typeface="Crimson Text SemiBold"/>
              <a:ea typeface="Crimson Text SemiBold"/>
              <a:cs typeface="Crimson Text SemiBold"/>
              <a:sym typeface="Crimson Text SemiBold"/>
            </a:endParaRPr>
          </a:p>
        </p:txBody>
      </p:sp>
      <p:pic>
        <p:nvPicPr>
          <p:cNvPr id="462" name="Google Shape;462;p55" title="Asset 2@15x.png"/>
          <p:cNvPicPr preferRelativeResize="0"/>
          <p:nvPr/>
        </p:nvPicPr>
        <p:blipFill rotWithShape="1">
          <a:blip r:embed="rId4">
            <a:alphaModFix/>
          </a:blip>
          <a:srcRect b="0" l="15541" r="0" t="-10"/>
          <a:stretch/>
        </p:blipFill>
        <p:spPr>
          <a:xfrm>
            <a:off x="-2886" y="249125"/>
            <a:ext cx="1632051" cy="1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55"/>
          <p:cNvPicPr preferRelativeResize="0"/>
          <p:nvPr/>
        </p:nvPicPr>
        <p:blipFill rotWithShape="1">
          <a:blip r:embed="rId5">
            <a:alphaModFix/>
          </a:blip>
          <a:srcRect b="0" l="0" r="23018" t="55088"/>
          <a:stretch/>
        </p:blipFill>
        <p:spPr>
          <a:xfrm>
            <a:off x="2176425" y="3507250"/>
            <a:ext cx="5002250" cy="1798174"/>
          </a:xfrm>
          <a:prstGeom prst="rect">
            <a:avLst/>
          </a:prstGeom>
          <a:noFill/>
          <a:ln cap="flat" cmpd="sng" w="28575">
            <a:solidFill>
              <a:srgbClr val="D5E4F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64" name="Google Shape;464;p55" title="Screenshot 2026-03-25 at 12.30.40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418625"/>
            <a:ext cx="8839198" cy="733671"/>
          </a:xfrm>
          <a:prstGeom prst="rect">
            <a:avLst/>
          </a:prstGeom>
          <a:noFill/>
          <a:ln cap="flat" cmpd="sng" w="28575">
            <a:solidFill>
              <a:srgbClr val="D5E4F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65" name="Google Shape;465;p55" title="Screenshot 2026-03-25 at 12.31.03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2409500"/>
            <a:ext cx="8839201" cy="590272"/>
          </a:xfrm>
          <a:prstGeom prst="rect">
            <a:avLst/>
          </a:prstGeom>
          <a:noFill/>
          <a:ln cap="flat" cmpd="sng" w="28575">
            <a:solidFill>
              <a:srgbClr val="D5E4F8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p56"/>
          <p:cNvPicPr preferRelativeResize="0"/>
          <p:nvPr/>
        </p:nvPicPr>
        <p:blipFill rotWithShape="1">
          <a:blip r:embed="rId3">
            <a:alphaModFix/>
          </a:blip>
          <a:srcRect b="33102" l="5313" r="1638" t="-9235"/>
          <a:stretch/>
        </p:blipFill>
        <p:spPr>
          <a:xfrm>
            <a:off x="-2875" y="4588000"/>
            <a:ext cx="9189399" cy="555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56"/>
          <p:cNvSpPr txBox="1"/>
          <p:nvPr>
            <p:ph idx="12" type="sldNum"/>
          </p:nvPr>
        </p:nvSpPr>
        <p:spPr>
          <a:xfrm>
            <a:off x="8499533" y="4703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>
                <a:latin typeface="Crimson Text"/>
                <a:ea typeface="Crimson Text"/>
                <a:cs typeface="Crimson Text"/>
                <a:sym typeface="Crimson Text"/>
              </a:rPr>
              <a:t>‹#›</a:t>
            </a:fld>
            <a:endParaRPr b="1">
              <a:latin typeface="Crimson Text"/>
              <a:ea typeface="Crimson Text"/>
              <a:cs typeface="Crimson Text"/>
              <a:sym typeface="Crimson Text"/>
            </a:endParaRPr>
          </a:p>
        </p:txBody>
      </p:sp>
      <p:sp>
        <p:nvSpPr>
          <p:cNvPr id="472" name="Google Shape;472;p56"/>
          <p:cNvSpPr txBox="1"/>
          <p:nvPr/>
        </p:nvSpPr>
        <p:spPr>
          <a:xfrm>
            <a:off x="451551" y="366738"/>
            <a:ext cx="6936300" cy="9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434343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rPr>
              <a:t>Edmonton Ice District</a:t>
            </a:r>
            <a:endParaRPr sz="2500">
              <a:solidFill>
                <a:srgbClr val="434343"/>
              </a:solidFill>
              <a:latin typeface="Crimson Text SemiBold"/>
              <a:ea typeface="Crimson Text SemiBold"/>
              <a:cs typeface="Crimson Text SemiBold"/>
              <a:sym typeface="Crimson Text SemiBold"/>
            </a:endParaRPr>
          </a:p>
        </p:txBody>
      </p:sp>
      <p:pic>
        <p:nvPicPr>
          <p:cNvPr id="473" name="Google Shape;473;p56" title="Asset 2@15x.png"/>
          <p:cNvPicPr preferRelativeResize="0"/>
          <p:nvPr/>
        </p:nvPicPr>
        <p:blipFill rotWithShape="1">
          <a:blip r:embed="rId4">
            <a:alphaModFix/>
          </a:blip>
          <a:srcRect b="0" l="15541" r="0" t="-10"/>
          <a:stretch/>
        </p:blipFill>
        <p:spPr>
          <a:xfrm>
            <a:off x="-2886" y="249125"/>
            <a:ext cx="1632051" cy="1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56" title="EDM-Digital-Spectacular-Mock-2.jpg"/>
          <p:cNvPicPr preferRelativeResize="0"/>
          <p:nvPr/>
        </p:nvPicPr>
        <p:blipFill rotWithShape="1">
          <a:blip r:embed="rId5">
            <a:alphaModFix/>
          </a:blip>
          <a:srcRect b="15523" l="6852" r="6852" t="9380"/>
          <a:stretch/>
        </p:blipFill>
        <p:spPr>
          <a:xfrm>
            <a:off x="799900" y="1114600"/>
            <a:ext cx="7316352" cy="4240424"/>
          </a:xfrm>
          <a:prstGeom prst="rect">
            <a:avLst/>
          </a:prstGeom>
          <a:noFill/>
          <a:ln cap="flat" cmpd="sng" w="28575">
            <a:solidFill>
              <a:srgbClr val="D5E4F8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57"/>
          <p:cNvPicPr preferRelativeResize="0"/>
          <p:nvPr/>
        </p:nvPicPr>
        <p:blipFill rotWithShape="1">
          <a:blip r:embed="rId3">
            <a:alphaModFix/>
          </a:blip>
          <a:srcRect b="33102" l="5313" r="1638" t="-9235"/>
          <a:stretch/>
        </p:blipFill>
        <p:spPr>
          <a:xfrm>
            <a:off x="-2875" y="4588000"/>
            <a:ext cx="9189399" cy="555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57"/>
          <p:cNvSpPr txBox="1"/>
          <p:nvPr>
            <p:ph idx="12" type="sldNum"/>
          </p:nvPr>
        </p:nvSpPr>
        <p:spPr>
          <a:xfrm>
            <a:off x="8499533" y="4703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>
                <a:latin typeface="Crimson Text"/>
                <a:ea typeface="Crimson Text"/>
                <a:cs typeface="Crimson Text"/>
                <a:sym typeface="Crimson Text"/>
              </a:rPr>
              <a:t>‹#›</a:t>
            </a:fld>
            <a:endParaRPr b="1">
              <a:latin typeface="Crimson Text"/>
              <a:ea typeface="Crimson Text"/>
              <a:cs typeface="Crimson Text"/>
              <a:sym typeface="Crimson Text"/>
            </a:endParaRPr>
          </a:p>
        </p:txBody>
      </p:sp>
      <p:sp>
        <p:nvSpPr>
          <p:cNvPr id="481" name="Google Shape;481;p57"/>
          <p:cNvSpPr txBox="1"/>
          <p:nvPr/>
        </p:nvSpPr>
        <p:spPr>
          <a:xfrm>
            <a:off x="451551" y="366738"/>
            <a:ext cx="6936300" cy="9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434343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rPr>
              <a:t>Calgary Pathway</a:t>
            </a:r>
            <a:endParaRPr sz="2500">
              <a:solidFill>
                <a:srgbClr val="434343"/>
              </a:solidFill>
              <a:latin typeface="Crimson Text SemiBold"/>
              <a:ea typeface="Crimson Text SemiBold"/>
              <a:cs typeface="Crimson Text SemiBold"/>
              <a:sym typeface="Crimson Text SemiBold"/>
            </a:endParaRPr>
          </a:p>
        </p:txBody>
      </p:sp>
      <p:pic>
        <p:nvPicPr>
          <p:cNvPr id="482" name="Google Shape;482;p57" title="Asset 2@15x.png"/>
          <p:cNvPicPr preferRelativeResize="0"/>
          <p:nvPr/>
        </p:nvPicPr>
        <p:blipFill rotWithShape="1">
          <a:blip r:embed="rId4">
            <a:alphaModFix/>
          </a:blip>
          <a:srcRect b="0" l="15541" r="0" t="-10"/>
          <a:stretch/>
        </p:blipFill>
        <p:spPr>
          <a:xfrm>
            <a:off x="-2886" y="249125"/>
            <a:ext cx="1632051" cy="1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57" title="Calgary-Pathway.png"/>
          <p:cNvPicPr preferRelativeResize="0"/>
          <p:nvPr/>
        </p:nvPicPr>
        <p:blipFill rotWithShape="1">
          <a:blip r:embed="rId5">
            <a:alphaModFix/>
          </a:blip>
          <a:srcRect b="16549" l="1084" r="10067" t="7365"/>
          <a:stretch/>
        </p:blipFill>
        <p:spPr>
          <a:xfrm>
            <a:off x="548013" y="1009772"/>
            <a:ext cx="8047974" cy="3876676"/>
          </a:xfrm>
          <a:prstGeom prst="rect">
            <a:avLst/>
          </a:prstGeom>
          <a:noFill/>
          <a:ln cap="flat" cmpd="sng" w="28575">
            <a:solidFill>
              <a:srgbClr val="D5E4F8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58" title="DSCF0338_v2.jpg"/>
          <p:cNvPicPr preferRelativeResize="0"/>
          <p:nvPr/>
        </p:nvPicPr>
        <p:blipFill rotWithShape="1">
          <a:blip r:embed="rId3">
            <a:alphaModFix/>
          </a:blip>
          <a:srcRect b="12495" l="0" r="0" t="12503"/>
          <a:stretch/>
        </p:blipFill>
        <p:spPr>
          <a:xfrm>
            <a:off x="0" y="0"/>
            <a:ext cx="914399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58" title="Asset 1@15x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20750" y="4150000"/>
            <a:ext cx="1296527" cy="836299"/>
          </a:xfrm>
          <a:prstGeom prst="rect">
            <a:avLst/>
          </a:prstGeom>
          <a:noFill/>
          <a:ln>
            <a:noFill/>
          </a:ln>
          <a:effectLst>
            <a:outerShdw blurRad="400050" rotWithShape="0" algn="bl" dir="5400000" dist="19050">
              <a:srgbClr val="000000">
                <a:alpha val="68000"/>
              </a:srgbClr>
            </a:outerShdw>
          </a:effectLst>
        </p:spPr>
      </p:pic>
      <p:sp>
        <p:nvSpPr>
          <p:cNvPr id="490" name="Google Shape;490;p58"/>
          <p:cNvSpPr txBox="1"/>
          <p:nvPr/>
        </p:nvSpPr>
        <p:spPr>
          <a:xfrm>
            <a:off x="656850" y="610700"/>
            <a:ext cx="4079400" cy="909000"/>
          </a:xfrm>
          <a:prstGeom prst="rect">
            <a:avLst/>
          </a:prstGeom>
          <a:noFill/>
          <a:ln>
            <a:noFill/>
          </a:ln>
          <a:effectLst>
            <a:outerShdw blurRad="628650" rotWithShape="0" algn="bl">
              <a:srgbClr val="000000">
                <a:alpha val="85000"/>
              </a:srgbClr>
            </a:outerShdw>
          </a:effectLst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chemeClr val="lt1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rPr>
              <a:t>French </a:t>
            </a:r>
            <a:r>
              <a:rPr lang="en" sz="4600">
                <a:solidFill>
                  <a:schemeClr val="lt1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rPr>
              <a:t>Creative</a:t>
            </a:r>
            <a:endParaRPr sz="4600">
              <a:solidFill>
                <a:schemeClr val="lt1"/>
              </a:solidFill>
              <a:latin typeface="Crimson Text SemiBold"/>
              <a:ea typeface="Crimson Text SemiBold"/>
              <a:cs typeface="Crimson Text SemiBold"/>
              <a:sym typeface="Crimson Text SemiBold"/>
            </a:endParaRPr>
          </a:p>
        </p:txBody>
      </p:sp>
      <p:pic>
        <p:nvPicPr>
          <p:cNvPr id="491" name="Google Shape;491;p58" title="Asset 1@15x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2583" y="1399522"/>
            <a:ext cx="2664202" cy="199050"/>
          </a:xfrm>
          <a:prstGeom prst="rect">
            <a:avLst/>
          </a:prstGeom>
          <a:noFill/>
          <a:ln>
            <a:noFill/>
          </a:ln>
          <a:effectLst>
            <a:outerShdw blurRad="628650" rotWithShape="0" algn="bl">
              <a:srgbClr val="000000">
                <a:alpha val="85000"/>
              </a:srgbClr>
            </a:outerShdw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59"/>
          <p:cNvPicPr preferRelativeResize="0"/>
          <p:nvPr/>
        </p:nvPicPr>
        <p:blipFill rotWithShape="1">
          <a:blip r:embed="rId3">
            <a:alphaModFix/>
          </a:blip>
          <a:srcRect b="33102" l="5313" r="1638" t="-9235"/>
          <a:stretch/>
        </p:blipFill>
        <p:spPr>
          <a:xfrm>
            <a:off x="-2875" y="4588000"/>
            <a:ext cx="9189399" cy="555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59"/>
          <p:cNvSpPr txBox="1"/>
          <p:nvPr>
            <p:ph idx="12" type="sldNum"/>
          </p:nvPr>
        </p:nvSpPr>
        <p:spPr>
          <a:xfrm>
            <a:off x="8499533" y="4703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>
                <a:latin typeface="Crimson Text"/>
                <a:ea typeface="Crimson Text"/>
                <a:cs typeface="Crimson Text"/>
                <a:sym typeface="Crimson Text"/>
              </a:rPr>
              <a:t>‹#›</a:t>
            </a:fld>
            <a:endParaRPr b="1">
              <a:latin typeface="Crimson Text"/>
              <a:ea typeface="Crimson Text"/>
              <a:cs typeface="Crimson Text"/>
              <a:sym typeface="Crimson Text"/>
            </a:endParaRPr>
          </a:p>
        </p:txBody>
      </p:sp>
      <p:pic>
        <p:nvPicPr>
          <p:cNvPr id="498" name="Google Shape;498;p59" title="Asset 2@15x.png"/>
          <p:cNvPicPr preferRelativeResize="0"/>
          <p:nvPr/>
        </p:nvPicPr>
        <p:blipFill rotWithShape="1">
          <a:blip r:embed="rId4">
            <a:alphaModFix/>
          </a:blip>
          <a:srcRect b="0" l="15541" r="0" t="-10"/>
          <a:stretch/>
        </p:blipFill>
        <p:spPr>
          <a:xfrm>
            <a:off x="-2886" y="249125"/>
            <a:ext cx="1632051" cy="1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59" title="7896-05_2026-Summer-Campaign_Ottawa-Airport_Aerocolumns_MTL_FR_Culinary_1080x1920.jp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01403" y="940283"/>
            <a:ext cx="2131904" cy="3790051"/>
          </a:xfrm>
          <a:prstGeom prst="rect">
            <a:avLst/>
          </a:prstGeom>
          <a:noFill/>
          <a:ln cap="flat" cmpd="sng" w="20250">
            <a:solidFill>
              <a:srgbClr val="D5E4F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00" name="Google Shape;500;p59" title="7896-05_2026-Summer-Campaign_Ottawa-Airport_Aerocolumns_MTL_FR_Kayak_1080x1920.jp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93068" y="940283"/>
            <a:ext cx="2131904" cy="3790051"/>
          </a:xfrm>
          <a:prstGeom prst="rect">
            <a:avLst/>
          </a:prstGeom>
          <a:noFill/>
          <a:ln cap="flat" cmpd="sng" w="20250">
            <a:solidFill>
              <a:srgbClr val="D5E4F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01" name="Google Shape;501;p59" title="7896-05_2026-Summer-Campaign_Ottawa-Airport_Aerocolumns_MTL_FR_Cave_1080x1920.jp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84732" y="940283"/>
            <a:ext cx="2131904" cy="3790051"/>
          </a:xfrm>
          <a:prstGeom prst="rect">
            <a:avLst/>
          </a:prstGeom>
          <a:noFill/>
          <a:ln cap="flat" cmpd="sng" w="20250">
            <a:solidFill>
              <a:srgbClr val="D5E4F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02" name="Google Shape;502;p59" title="7896-05_2026-Summer-Campaign_Ottawa-Airport_Aerocolumns_MTL_FR_Boardwalk_1080x1920.jpg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09739" y="940283"/>
            <a:ext cx="2131904" cy="3790051"/>
          </a:xfrm>
          <a:prstGeom prst="rect">
            <a:avLst/>
          </a:prstGeom>
          <a:noFill/>
          <a:ln cap="flat" cmpd="sng" w="20250">
            <a:solidFill>
              <a:srgbClr val="D5E4F8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03" name="Google Shape;503;p59"/>
          <p:cNvSpPr txBox="1"/>
          <p:nvPr/>
        </p:nvSpPr>
        <p:spPr>
          <a:xfrm>
            <a:off x="451551" y="366738"/>
            <a:ext cx="6936300" cy="9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434343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rPr>
              <a:t>Montréal Aero-Columns</a:t>
            </a:r>
            <a:endParaRPr sz="2500">
              <a:solidFill>
                <a:srgbClr val="434343"/>
              </a:solidFill>
              <a:latin typeface="Crimson Text SemiBold"/>
              <a:ea typeface="Crimson Text SemiBold"/>
              <a:cs typeface="Crimson Text SemiBold"/>
              <a:sym typeface="Crimson Text SemiBold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60"/>
          <p:cNvPicPr preferRelativeResize="0"/>
          <p:nvPr/>
        </p:nvPicPr>
        <p:blipFill rotWithShape="1">
          <a:blip r:embed="rId3">
            <a:alphaModFix/>
          </a:blip>
          <a:srcRect b="33102" l="5313" r="1638" t="-9235"/>
          <a:stretch/>
        </p:blipFill>
        <p:spPr>
          <a:xfrm>
            <a:off x="-2875" y="4588000"/>
            <a:ext cx="9189399" cy="555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60"/>
          <p:cNvSpPr txBox="1"/>
          <p:nvPr>
            <p:ph idx="12" type="sldNum"/>
          </p:nvPr>
        </p:nvSpPr>
        <p:spPr>
          <a:xfrm>
            <a:off x="8499533" y="4703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>
                <a:latin typeface="Crimson Text"/>
                <a:ea typeface="Crimson Text"/>
                <a:cs typeface="Crimson Text"/>
                <a:sym typeface="Crimson Text"/>
              </a:rPr>
              <a:t>‹#›</a:t>
            </a:fld>
            <a:endParaRPr b="1">
              <a:latin typeface="Crimson Text"/>
              <a:ea typeface="Crimson Text"/>
              <a:cs typeface="Crimson Text"/>
              <a:sym typeface="Crimson Text"/>
            </a:endParaRPr>
          </a:p>
        </p:txBody>
      </p:sp>
      <p:sp>
        <p:nvSpPr>
          <p:cNvPr id="510" name="Google Shape;510;p60"/>
          <p:cNvSpPr txBox="1"/>
          <p:nvPr/>
        </p:nvSpPr>
        <p:spPr>
          <a:xfrm>
            <a:off x="451551" y="366738"/>
            <a:ext cx="6936300" cy="9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434343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rPr>
              <a:t>Montréal Bixi Bike Posters</a:t>
            </a:r>
            <a:endParaRPr sz="2500">
              <a:solidFill>
                <a:srgbClr val="434343"/>
              </a:solidFill>
              <a:latin typeface="Crimson Text SemiBold"/>
              <a:ea typeface="Crimson Text SemiBold"/>
              <a:cs typeface="Crimson Text SemiBold"/>
              <a:sym typeface="Crimson Text SemiBold"/>
            </a:endParaRPr>
          </a:p>
        </p:txBody>
      </p:sp>
      <p:pic>
        <p:nvPicPr>
          <p:cNvPr id="511" name="Google Shape;511;p60" title="Asset 2@15x.png"/>
          <p:cNvPicPr preferRelativeResize="0"/>
          <p:nvPr/>
        </p:nvPicPr>
        <p:blipFill rotWithShape="1">
          <a:blip r:embed="rId4">
            <a:alphaModFix/>
          </a:blip>
          <a:srcRect b="0" l="15541" r="0" t="-10"/>
          <a:stretch/>
        </p:blipFill>
        <p:spPr>
          <a:xfrm>
            <a:off x="-2886" y="249125"/>
            <a:ext cx="1632051" cy="1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60" title="frenchh-1.png"/>
          <p:cNvPicPr preferRelativeResize="0"/>
          <p:nvPr/>
        </p:nvPicPr>
        <p:blipFill rotWithShape="1">
          <a:blip r:embed="rId5">
            <a:alphaModFix/>
          </a:blip>
          <a:srcRect b="754" l="0" r="1137" t="0"/>
          <a:stretch/>
        </p:blipFill>
        <p:spPr>
          <a:xfrm>
            <a:off x="1707325" y="1059150"/>
            <a:ext cx="2553256" cy="3845801"/>
          </a:xfrm>
          <a:prstGeom prst="rect">
            <a:avLst/>
          </a:prstGeom>
          <a:noFill/>
          <a:ln cap="flat" cmpd="sng" w="28075">
            <a:solidFill>
              <a:srgbClr val="D5E4F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13" name="Google Shape;513;p60" title="french-2.png"/>
          <p:cNvPicPr preferRelativeResize="0"/>
          <p:nvPr/>
        </p:nvPicPr>
        <p:blipFill rotWithShape="1">
          <a:blip r:embed="rId6">
            <a:alphaModFix/>
          </a:blip>
          <a:srcRect b="0" l="199" r="189" t="0"/>
          <a:stretch/>
        </p:blipFill>
        <p:spPr>
          <a:xfrm>
            <a:off x="4500139" y="1059150"/>
            <a:ext cx="2553256" cy="3845801"/>
          </a:xfrm>
          <a:prstGeom prst="rect">
            <a:avLst/>
          </a:prstGeom>
          <a:noFill/>
          <a:ln cap="flat" cmpd="sng" w="28075">
            <a:solidFill>
              <a:srgbClr val="D5E4F8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61"/>
          <p:cNvPicPr preferRelativeResize="0"/>
          <p:nvPr/>
        </p:nvPicPr>
        <p:blipFill rotWithShape="1">
          <a:blip r:embed="rId3">
            <a:alphaModFix/>
          </a:blip>
          <a:srcRect b="33102" l="5313" r="1638" t="-9235"/>
          <a:stretch/>
        </p:blipFill>
        <p:spPr>
          <a:xfrm>
            <a:off x="-2875" y="4588000"/>
            <a:ext cx="9189399" cy="555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61"/>
          <p:cNvSpPr txBox="1"/>
          <p:nvPr>
            <p:ph idx="12" type="sldNum"/>
          </p:nvPr>
        </p:nvSpPr>
        <p:spPr>
          <a:xfrm>
            <a:off x="8499533" y="4703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>
                <a:latin typeface="Crimson Text"/>
                <a:ea typeface="Crimson Text"/>
                <a:cs typeface="Crimson Text"/>
                <a:sym typeface="Crimson Text"/>
              </a:rPr>
              <a:t>‹#›</a:t>
            </a:fld>
            <a:endParaRPr b="1">
              <a:latin typeface="Crimson Text"/>
              <a:ea typeface="Crimson Text"/>
              <a:cs typeface="Crimson Text"/>
              <a:sym typeface="Crimson Text"/>
            </a:endParaRPr>
          </a:p>
        </p:txBody>
      </p:sp>
      <p:sp>
        <p:nvSpPr>
          <p:cNvPr id="520" name="Google Shape;520;p61"/>
          <p:cNvSpPr txBox="1"/>
          <p:nvPr/>
        </p:nvSpPr>
        <p:spPr>
          <a:xfrm>
            <a:off x="451551" y="366738"/>
            <a:ext cx="6936300" cy="9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434343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rPr>
              <a:t>Québec City Digital Screens</a:t>
            </a:r>
            <a:endParaRPr sz="2500">
              <a:solidFill>
                <a:srgbClr val="434343"/>
              </a:solidFill>
              <a:latin typeface="Crimson Text SemiBold"/>
              <a:ea typeface="Crimson Text SemiBold"/>
              <a:cs typeface="Crimson Text SemiBold"/>
              <a:sym typeface="Crimson Text SemiBold"/>
            </a:endParaRPr>
          </a:p>
        </p:txBody>
      </p:sp>
      <p:pic>
        <p:nvPicPr>
          <p:cNvPr id="521" name="Google Shape;521;p61" title="Asset 2@15x.png"/>
          <p:cNvPicPr preferRelativeResize="0"/>
          <p:nvPr/>
        </p:nvPicPr>
        <p:blipFill rotWithShape="1">
          <a:blip r:embed="rId4">
            <a:alphaModFix/>
          </a:blip>
          <a:srcRect b="0" l="15541" r="0" t="-10"/>
          <a:stretch/>
        </p:blipFill>
        <p:spPr>
          <a:xfrm>
            <a:off x="-2886" y="249125"/>
            <a:ext cx="1632051" cy="1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61" title="7896-05_2026-Summer-Campaign_QuebecRiverCrossing_DigitalScreen_Boardwalk_1920x1080_FR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3275" y="1553775"/>
            <a:ext cx="4363978" cy="2454754"/>
          </a:xfrm>
          <a:prstGeom prst="rect">
            <a:avLst/>
          </a:prstGeom>
          <a:noFill/>
          <a:ln cap="flat" cmpd="sng" w="24125">
            <a:solidFill>
              <a:srgbClr val="D5E4F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23" name="Google Shape;523;p61" title="7896-05_2026-Summer-Campaign_QuebecRiverCrossing_DigitalScreen_Culinary_1920x1080_FR.jp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16749" y="1553775"/>
            <a:ext cx="4363978" cy="2454754"/>
          </a:xfrm>
          <a:prstGeom prst="rect">
            <a:avLst/>
          </a:prstGeom>
          <a:noFill/>
          <a:ln cap="flat" cmpd="sng" w="24125">
            <a:solidFill>
              <a:srgbClr val="D5E4F8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7"/>
          <p:cNvPicPr preferRelativeResize="0"/>
          <p:nvPr/>
        </p:nvPicPr>
        <p:blipFill rotWithShape="1">
          <a:blip r:embed="rId3">
            <a:alphaModFix/>
          </a:blip>
          <a:srcRect b="33102" l="5313" r="1638" t="-9235"/>
          <a:stretch/>
        </p:blipFill>
        <p:spPr>
          <a:xfrm>
            <a:off x="-2875" y="4588000"/>
            <a:ext cx="9189399" cy="5555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/>
        </p:nvSpPr>
        <p:spPr>
          <a:xfrm>
            <a:off x="451539" y="325314"/>
            <a:ext cx="6161400" cy="9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434343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rPr>
              <a:t>4 Nations Face Off</a:t>
            </a:r>
            <a:endParaRPr sz="4000">
              <a:solidFill>
                <a:srgbClr val="434343"/>
              </a:solidFill>
              <a:latin typeface="Crimson Text SemiBold"/>
              <a:ea typeface="Crimson Text SemiBold"/>
              <a:cs typeface="Crimson Text SemiBold"/>
              <a:sym typeface="Crimson Text SemiBold"/>
            </a:endParaRPr>
          </a:p>
        </p:txBody>
      </p:sp>
      <p:pic>
        <p:nvPicPr>
          <p:cNvPr id="95" name="Google Shape;95;p17" title="Asset 2@15x.png"/>
          <p:cNvPicPr preferRelativeResize="0"/>
          <p:nvPr/>
        </p:nvPicPr>
        <p:blipFill rotWithShape="1">
          <a:blip r:embed="rId4">
            <a:alphaModFix/>
          </a:blip>
          <a:srcRect b="0" l="15541" r="0" t="-10"/>
          <a:stretch/>
        </p:blipFill>
        <p:spPr>
          <a:xfrm>
            <a:off x="-2886" y="249125"/>
            <a:ext cx="1632051" cy="1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54414" y="1234325"/>
            <a:ext cx="6435171" cy="3627350"/>
          </a:xfrm>
          <a:prstGeom prst="rect">
            <a:avLst/>
          </a:prstGeom>
          <a:noFill/>
          <a:ln cap="flat" cmpd="sng" w="28575">
            <a:solidFill>
              <a:srgbClr val="D5E4F8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7" name="Google Shape;97;p17"/>
          <p:cNvSpPr txBox="1"/>
          <p:nvPr>
            <p:ph idx="12" type="sldNum"/>
          </p:nvPr>
        </p:nvSpPr>
        <p:spPr>
          <a:xfrm>
            <a:off x="8499533" y="4703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>
                <a:latin typeface="Crimson Text"/>
                <a:ea typeface="Crimson Text"/>
                <a:cs typeface="Crimson Text"/>
                <a:sym typeface="Crimson Text"/>
              </a:rPr>
              <a:t>‹#›</a:t>
            </a:fld>
            <a:endParaRPr b="1">
              <a:latin typeface="Crimson Text"/>
              <a:ea typeface="Crimson Text"/>
              <a:cs typeface="Crimson Text"/>
              <a:sym typeface="Crimson Text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p62"/>
          <p:cNvPicPr preferRelativeResize="0"/>
          <p:nvPr/>
        </p:nvPicPr>
        <p:blipFill rotWithShape="1">
          <a:blip r:embed="rId3">
            <a:alphaModFix/>
          </a:blip>
          <a:srcRect b="33102" l="5313" r="1638" t="-9235"/>
          <a:stretch/>
        </p:blipFill>
        <p:spPr>
          <a:xfrm>
            <a:off x="-2875" y="4588000"/>
            <a:ext cx="9189399" cy="555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62"/>
          <p:cNvSpPr txBox="1"/>
          <p:nvPr>
            <p:ph idx="12" type="sldNum"/>
          </p:nvPr>
        </p:nvSpPr>
        <p:spPr>
          <a:xfrm>
            <a:off x="8499533" y="4703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>
                <a:latin typeface="Crimson Text"/>
                <a:ea typeface="Crimson Text"/>
                <a:cs typeface="Crimson Text"/>
                <a:sym typeface="Crimson Text"/>
              </a:rPr>
              <a:t>‹#›</a:t>
            </a:fld>
            <a:endParaRPr b="1">
              <a:latin typeface="Crimson Text"/>
              <a:ea typeface="Crimson Text"/>
              <a:cs typeface="Crimson Text"/>
              <a:sym typeface="Crimson Text"/>
            </a:endParaRPr>
          </a:p>
        </p:txBody>
      </p:sp>
      <p:sp>
        <p:nvSpPr>
          <p:cNvPr id="530" name="Google Shape;530;p62"/>
          <p:cNvSpPr txBox="1"/>
          <p:nvPr/>
        </p:nvSpPr>
        <p:spPr>
          <a:xfrm>
            <a:off x="451551" y="366738"/>
            <a:ext cx="6936300" cy="9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434343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rPr>
              <a:t>Québec City Ferry</a:t>
            </a:r>
            <a:endParaRPr sz="2500">
              <a:solidFill>
                <a:srgbClr val="434343"/>
              </a:solidFill>
              <a:latin typeface="Crimson Text SemiBold"/>
              <a:ea typeface="Crimson Text SemiBold"/>
              <a:cs typeface="Crimson Text SemiBold"/>
              <a:sym typeface="Crimson Text SemiBold"/>
            </a:endParaRPr>
          </a:p>
        </p:txBody>
      </p:sp>
      <p:pic>
        <p:nvPicPr>
          <p:cNvPr id="531" name="Google Shape;531;p62" title="Asset 2@15x.png"/>
          <p:cNvPicPr preferRelativeResize="0"/>
          <p:nvPr/>
        </p:nvPicPr>
        <p:blipFill rotWithShape="1">
          <a:blip r:embed="rId4">
            <a:alphaModFix/>
          </a:blip>
          <a:srcRect b="0" l="15541" r="0" t="-10"/>
          <a:stretch/>
        </p:blipFill>
        <p:spPr>
          <a:xfrm>
            <a:off x="-2886" y="249125"/>
            <a:ext cx="1632051" cy="1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62" title="Interior Ticketing Hallway_Spec_Mockup.jpg"/>
          <p:cNvPicPr preferRelativeResize="0"/>
          <p:nvPr/>
        </p:nvPicPr>
        <p:blipFill rotWithShape="1">
          <a:blip r:embed="rId5">
            <a:alphaModFix/>
          </a:blip>
          <a:srcRect b="20068" l="3297" r="47996" t="16765"/>
          <a:stretch/>
        </p:blipFill>
        <p:spPr>
          <a:xfrm>
            <a:off x="144567" y="1634935"/>
            <a:ext cx="4982524" cy="1873650"/>
          </a:xfrm>
          <a:prstGeom prst="rect">
            <a:avLst/>
          </a:prstGeom>
          <a:noFill/>
          <a:ln cap="flat" cmpd="sng" w="30225">
            <a:solidFill>
              <a:srgbClr val="D5E4F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33" name="Google Shape;533;p62" title="Interior Ticketing Hallway_Spec_Mockup.jpg"/>
          <p:cNvPicPr preferRelativeResize="0"/>
          <p:nvPr/>
        </p:nvPicPr>
        <p:blipFill rotWithShape="1">
          <a:blip r:embed="rId5">
            <a:alphaModFix/>
          </a:blip>
          <a:srcRect b="20068" l="54128" r="24829" t="16765"/>
          <a:stretch/>
        </p:blipFill>
        <p:spPr>
          <a:xfrm>
            <a:off x="5236813" y="1634935"/>
            <a:ext cx="2152661" cy="1873650"/>
          </a:xfrm>
          <a:prstGeom prst="rect">
            <a:avLst/>
          </a:prstGeom>
          <a:noFill/>
          <a:ln cap="flat" cmpd="sng" w="30225">
            <a:solidFill>
              <a:srgbClr val="D5E4F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34" name="Google Shape;534;p62" title="Interior Ticketing Hallway_Spec_Mockup.jpg"/>
          <p:cNvPicPr preferRelativeResize="0"/>
          <p:nvPr/>
        </p:nvPicPr>
        <p:blipFill rotWithShape="1">
          <a:blip r:embed="rId5">
            <a:alphaModFix/>
          </a:blip>
          <a:srcRect b="20068" l="80689" r="4258" t="16765"/>
          <a:stretch/>
        </p:blipFill>
        <p:spPr>
          <a:xfrm>
            <a:off x="7499195" y="1634935"/>
            <a:ext cx="1539886" cy="1873650"/>
          </a:xfrm>
          <a:prstGeom prst="rect">
            <a:avLst/>
          </a:prstGeom>
          <a:noFill/>
          <a:ln cap="flat" cmpd="sng" w="30225">
            <a:solidFill>
              <a:srgbClr val="D5E4F8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p63"/>
          <p:cNvPicPr preferRelativeResize="0"/>
          <p:nvPr/>
        </p:nvPicPr>
        <p:blipFill rotWithShape="1">
          <a:blip r:embed="rId3">
            <a:alphaModFix/>
          </a:blip>
          <a:srcRect b="33102" l="5313" r="1638" t="-9235"/>
          <a:stretch/>
        </p:blipFill>
        <p:spPr>
          <a:xfrm>
            <a:off x="-2875" y="4588000"/>
            <a:ext cx="9189399" cy="555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63"/>
          <p:cNvSpPr txBox="1"/>
          <p:nvPr>
            <p:ph idx="12" type="sldNum"/>
          </p:nvPr>
        </p:nvSpPr>
        <p:spPr>
          <a:xfrm>
            <a:off x="8499533" y="4703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>
                <a:latin typeface="Crimson Text"/>
                <a:ea typeface="Crimson Text"/>
                <a:cs typeface="Crimson Text"/>
                <a:sym typeface="Crimson Text"/>
              </a:rPr>
              <a:t>‹#›</a:t>
            </a:fld>
            <a:endParaRPr b="1">
              <a:latin typeface="Crimson Text"/>
              <a:ea typeface="Crimson Text"/>
              <a:cs typeface="Crimson Text"/>
              <a:sym typeface="Crimson Text"/>
            </a:endParaRPr>
          </a:p>
        </p:txBody>
      </p:sp>
      <p:sp>
        <p:nvSpPr>
          <p:cNvPr id="541" name="Google Shape;541;p63"/>
          <p:cNvSpPr txBox="1"/>
          <p:nvPr/>
        </p:nvSpPr>
        <p:spPr>
          <a:xfrm>
            <a:off x="451551" y="366738"/>
            <a:ext cx="6936300" cy="9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434343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rPr>
              <a:t>Québec City Ferry</a:t>
            </a:r>
            <a:endParaRPr sz="2500">
              <a:solidFill>
                <a:srgbClr val="434343"/>
              </a:solidFill>
              <a:latin typeface="Crimson Text SemiBold"/>
              <a:ea typeface="Crimson Text SemiBold"/>
              <a:cs typeface="Crimson Text SemiBold"/>
              <a:sym typeface="Crimson Text SemiBold"/>
            </a:endParaRPr>
          </a:p>
        </p:txBody>
      </p:sp>
      <p:pic>
        <p:nvPicPr>
          <p:cNvPr id="542" name="Google Shape;542;p63" title="Asset 2@15x.png"/>
          <p:cNvPicPr preferRelativeResize="0"/>
          <p:nvPr/>
        </p:nvPicPr>
        <p:blipFill rotWithShape="1">
          <a:blip r:embed="rId4">
            <a:alphaModFix/>
          </a:blip>
          <a:srcRect b="0" l="15541" r="0" t="-10"/>
          <a:stretch/>
        </p:blipFill>
        <p:spPr>
          <a:xfrm>
            <a:off x="-2886" y="249125"/>
            <a:ext cx="1632051" cy="1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63" title="Mega Window Decal_85x93_Mockup.jpg"/>
          <p:cNvPicPr preferRelativeResize="0"/>
          <p:nvPr/>
        </p:nvPicPr>
        <p:blipFill rotWithShape="1">
          <a:blip r:embed="rId5">
            <a:alphaModFix/>
          </a:blip>
          <a:srcRect b="37283" l="9599" r="34525" t="15125"/>
          <a:stretch/>
        </p:blipFill>
        <p:spPr>
          <a:xfrm>
            <a:off x="570050" y="1178125"/>
            <a:ext cx="8003902" cy="4260224"/>
          </a:xfrm>
          <a:prstGeom prst="rect">
            <a:avLst/>
          </a:prstGeom>
          <a:noFill/>
          <a:ln cap="flat" cmpd="sng" w="28575">
            <a:solidFill>
              <a:srgbClr val="D5E4F8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Google Shape;548;p64" title="DSCF0615_v2.jpg"/>
          <p:cNvPicPr preferRelativeResize="0"/>
          <p:nvPr/>
        </p:nvPicPr>
        <p:blipFill rotWithShape="1">
          <a:blip r:embed="rId3">
            <a:alphaModFix/>
          </a:blip>
          <a:srcRect b="12757" l="5775" r="10766" t="24645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64"/>
          <p:cNvSpPr txBox="1"/>
          <p:nvPr/>
        </p:nvSpPr>
        <p:spPr>
          <a:xfrm>
            <a:off x="512413" y="516350"/>
            <a:ext cx="3220800" cy="909000"/>
          </a:xfrm>
          <a:prstGeom prst="rect">
            <a:avLst/>
          </a:prstGeom>
          <a:noFill/>
          <a:ln>
            <a:noFill/>
          </a:ln>
          <a:effectLst>
            <a:outerShdw blurRad="557213" rotWithShape="0" algn="bl">
              <a:srgbClr val="000000">
                <a:alpha val="62000"/>
              </a:srgbClr>
            </a:outerShdw>
          </a:effectLst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chemeClr val="lt1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rPr>
              <a:t>Thank you</a:t>
            </a:r>
            <a:endParaRPr sz="4600">
              <a:solidFill>
                <a:schemeClr val="lt1"/>
              </a:solidFill>
              <a:latin typeface="Crimson Text SemiBold"/>
              <a:ea typeface="Crimson Text SemiBold"/>
              <a:cs typeface="Crimson Text SemiBold"/>
              <a:sym typeface="Crimson Text SemiBold"/>
            </a:endParaRPr>
          </a:p>
        </p:txBody>
      </p:sp>
      <p:pic>
        <p:nvPicPr>
          <p:cNvPr id="550" name="Google Shape;550;p64" title="Asset 1@15x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971" y="1374710"/>
            <a:ext cx="2664202" cy="199050"/>
          </a:xfrm>
          <a:prstGeom prst="rect">
            <a:avLst/>
          </a:prstGeom>
          <a:noFill/>
          <a:ln>
            <a:noFill/>
          </a:ln>
          <a:effectLst>
            <a:outerShdw blurRad="557213" rotWithShape="0" algn="bl">
              <a:srgbClr val="000000">
                <a:alpha val="62000"/>
              </a:srgbClr>
            </a:outerShdw>
          </a:effectLst>
        </p:spPr>
      </p:pic>
      <p:pic>
        <p:nvPicPr>
          <p:cNvPr id="551" name="Google Shape;551;p64" title="Asset 1@15x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54399" y="3963000"/>
            <a:ext cx="1521900" cy="981652"/>
          </a:xfrm>
          <a:prstGeom prst="rect">
            <a:avLst/>
          </a:prstGeom>
          <a:noFill/>
          <a:ln>
            <a:noFill/>
          </a:ln>
          <a:effectLst>
            <a:outerShdw blurRad="557213" rotWithShape="0" algn="bl">
              <a:srgbClr val="000000">
                <a:alpha val="62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8" title="TPEI-nationsfaceoff-video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2898" y="1103650"/>
            <a:ext cx="5117850" cy="3838375"/>
          </a:xfrm>
          <a:prstGeom prst="rect">
            <a:avLst/>
          </a:prstGeom>
          <a:noFill/>
          <a:ln cap="flat" cmpd="sng" w="28575">
            <a:solidFill>
              <a:srgbClr val="D5E4F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3" name="Google Shape;103;p18"/>
          <p:cNvPicPr preferRelativeResize="0"/>
          <p:nvPr/>
        </p:nvPicPr>
        <p:blipFill rotWithShape="1">
          <a:blip r:embed="rId5">
            <a:alphaModFix/>
          </a:blip>
          <a:srcRect b="33102" l="5313" r="1638" t="-9235"/>
          <a:stretch/>
        </p:blipFill>
        <p:spPr>
          <a:xfrm>
            <a:off x="-2875" y="4588000"/>
            <a:ext cx="9189399" cy="55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 txBox="1"/>
          <p:nvPr/>
        </p:nvSpPr>
        <p:spPr>
          <a:xfrm>
            <a:off x="451539" y="325314"/>
            <a:ext cx="6161400" cy="9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434343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rPr>
              <a:t>4 Nations Face Off</a:t>
            </a:r>
            <a:endParaRPr sz="4000">
              <a:solidFill>
                <a:srgbClr val="434343"/>
              </a:solidFill>
              <a:latin typeface="Crimson Text SemiBold"/>
              <a:ea typeface="Crimson Text SemiBold"/>
              <a:cs typeface="Crimson Text SemiBold"/>
              <a:sym typeface="Crimson Text SemiBold"/>
            </a:endParaRPr>
          </a:p>
        </p:txBody>
      </p:sp>
      <p:pic>
        <p:nvPicPr>
          <p:cNvPr id="105" name="Google Shape;105;p18" title="Asset 2@15x.png"/>
          <p:cNvPicPr preferRelativeResize="0"/>
          <p:nvPr/>
        </p:nvPicPr>
        <p:blipFill rotWithShape="1">
          <a:blip r:embed="rId6">
            <a:alphaModFix/>
          </a:blip>
          <a:srcRect b="0" l="15541" r="0" t="-10"/>
          <a:stretch/>
        </p:blipFill>
        <p:spPr>
          <a:xfrm>
            <a:off x="-2886" y="249125"/>
            <a:ext cx="1632051" cy="14342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8"/>
          <p:cNvSpPr txBox="1"/>
          <p:nvPr>
            <p:ph idx="12" type="sldNum"/>
          </p:nvPr>
        </p:nvSpPr>
        <p:spPr>
          <a:xfrm>
            <a:off x="8499533" y="4703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>
                <a:latin typeface="Crimson Text"/>
                <a:ea typeface="Crimson Text"/>
                <a:cs typeface="Crimson Text"/>
                <a:sym typeface="Crimson Text"/>
              </a:rPr>
              <a:t>‹#›</a:t>
            </a:fld>
            <a:endParaRPr b="1">
              <a:latin typeface="Crimson Text"/>
              <a:ea typeface="Crimson Text"/>
              <a:cs typeface="Crimson Text"/>
              <a:sym typeface="Crimson Tex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9" title="DSCF0576_v2.jpg"/>
          <p:cNvPicPr preferRelativeResize="0"/>
          <p:nvPr/>
        </p:nvPicPr>
        <p:blipFill rotWithShape="1">
          <a:blip r:embed="rId3">
            <a:alphaModFix/>
          </a:blip>
          <a:srcRect b="12148" l="7166" r="18579" t="32154"/>
          <a:stretch/>
        </p:blipFill>
        <p:spPr>
          <a:xfrm>
            <a:off x="0" y="0"/>
            <a:ext cx="9143997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2" name="Google Shape;112;p19"/>
          <p:cNvGrpSpPr/>
          <p:nvPr/>
        </p:nvGrpSpPr>
        <p:grpSpPr>
          <a:xfrm>
            <a:off x="652546" y="610706"/>
            <a:ext cx="7611897" cy="1327864"/>
            <a:chOff x="652574" y="610700"/>
            <a:chExt cx="6163979" cy="1327864"/>
          </a:xfrm>
        </p:grpSpPr>
        <p:sp>
          <p:nvSpPr>
            <p:cNvPr id="113" name="Google Shape;113;p19"/>
            <p:cNvSpPr txBox="1"/>
            <p:nvPr/>
          </p:nvSpPr>
          <p:spPr>
            <a:xfrm>
              <a:off x="656850" y="610700"/>
              <a:ext cx="4175400" cy="909000"/>
            </a:xfrm>
            <a:prstGeom prst="rect">
              <a:avLst/>
            </a:prstGeom>
            <a:noFill/>
            <a:ln>
              <a:noFill/>
            </a:ln>
            <a:effectLst>
              <a:outerShdw blurRad="628650" rotWithShape="0" algn="bl">
                <a:srgbClr val="000000">
                  <a:alpha val="85000"/>
                </a:srgbClr>
              </a:outerShdw>
            </a:effectLst>
          </p:spPr>
          <p:txBody>
            <a:bodyPr anchorCtr="0" anchor="t" bIns="91425" lIns="0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600">
                  <a:solidFill>
                    <a:schemeClr val="lt1"/>
                  </a:solidFill>
                  <a:latin typeface="Crimson Text SemiBold"/>
                  <a:ea typeface="Crimson Text SemiBold"/>
                  <a:cs typeface="Crimson Text SemiBold"/>
                  <a:sym typeface="Crimson Text SemiBold"/>
                </a:rPr>
                <a:t>Paid Media Strategy</a:t>
              </a:r>
              <a:endParaRPr sz="4600">
                <a:solidFill>
                  <a:schemeClr val="lt1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endParaRPr>
            </a:p>
          </p:txBody>
        </p:sp>
        <p:sp>
          <p:nvSpPr>
            <p:cNvPr id="114" name="Google Shape;114;p19"/>
            <p:cNvSpPr txBox="1"/>
            <p:nvPr/>
          </p:nvSpPr>
          <p:spPr>
            <a:xfrm>
              <a:off x="3637753" y="1196664"/>
              <a:ext cx="3178800" cy="741900"/>
            </a:xfrm>
            <a:prstGeom prst="rect">
              <a:avLst/>
            </a:prstGeom>
            <a:noFill/>
            <a:ln>
              <a:noFill/>
            </a:ln>
            <a:effectLst>
              <a:outerShdw blurRad="628650" rotWithShape="0" algn="bl">
                <a:srgbClr val="000000">
                  <a:alpha val="85000"/>
                </a:srgbClr>
              </a:outerShdw>
            </a:effectLst>
          </p:spPr>
          <p:txBody>
            <a:bodyPr anchorCtr="0" anchor="t" bIns="91425" lIns="0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4600">
                  <a:solidFill>
                    <a:schemeClr val="lt1"/>
                  </a:solidFill>
                  <a:latin typeface="Crimson Text"/>
                  <a:ea typeface="Crimson Text"/>
                  <a:cs typeface="Crimson Text"/>
                  <a:sym typeface="Crimson Text"/>
                </a:rPr>
                <a:t>2026</a:t>
              </a:r>
              <a:endParaRPr b="1" sz="4600">
                <a:solidFill>
                  <a:schemeClr val="lt1"/>
                </a:solidFill>
                <a:latin typeface="Crimson Text"/>
                <a:ea typeface="Crimson Text"/>
                <a:cs typeface="Crimson Text"/>
                <a:sym typeface="Crimson Text"/>
              </a:endParaRPr>
            </a:p>
          </p:txBody>
        </p:sp>
        <p:pic>
          <p:nvPicPr>
            <p:cNvPr id="115" name="Google Shape;115;p19" title="Asset 1@15x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52574" y="1399525"/>
              <a:ext cx="2933949" cy="219200"/>
            </a:xfrm>
            <a:prstGeom prst="rect">
              <a:avLst/>
            </a:prstGeom>
            <a:noFill/>
            <a:ln>
              <a:noFill/>
            </a:ln>
            <a:effectLst>
              <a:outerShdw blurRad="628650" rotWithShape="0" algn="bl">
                <a:srgbClr val="000000">
                  <a:alpha val="85000"/>
                </a:srgbClr>
              </a:outerShdw>
            </a:effectLst>
          </p:spPr>
        </p:pic>
      </p:grpSp>
      <p:pic>
        <p:nvPicPr>
          <p:cNvPr id="116" name="Google Shape;116;p19" title="Asset 1@15x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20750" y="4150000"/>
            <a:ext cx="1296527" cy="836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0"/>
          <p:cNvPicPr preferRelativeResize="0"/>
          <p:nvPr/>
        </p:nvPicPr>
        <p:blipFill rotWithShape="1">
          <a:blip r:embed="rId3">
            <a:alphaModFix/>
          </a:blip>
          <a:srcRect b="33102" l="5313" r="1638" t="-9235"/>
          <a:stretch/>
        </p:blipFill>
        <p:spPr>
          <a:xfrm>
            <a:off x="-2875" y="4588000"/>
            <a:ext cx="9189399" cy="55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 title="DSCF0885_v2.jpg"/>
          <p:cNvPicPr preferRelativeResize="0"/>
          <p:nvPr/>
        </p:nvPicPr>
        <p:blipFill rotWithShape="1">
          <a:blip r:embed="rId4">
            <a:alphaModFix/>
          </a:blip>
          <a:srcRect b="685" l="57890" r="13113" t="14792"/>
          <a:stretch/>
        </p:blipFill>
        <p:spPr>
          <a:xfrm>
            <a:off x="6791400" y="0"/>
            <a:ext cx="235267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0"/>
          <p:cNvSpPr txBox="1"/>
          <p:nvPr/>
        </p:nvSpPr>
        <p:spPr>
          <a:xfrm>
            <a:off x="451539" y="325314"/>
            <a:ext cx="6161400" cy="9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434343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rPr>
              <a:t>Campaign Parameters</a:t>
            </a:r>
            <a:endParaRPr sz="4000">
              <a:solidFill>
                <a:srgbClr val="434343"/>
              </a:solidFill>
              <a:latin typeface="Crimson Text SemiBold"/>
              <a:ea typeface="Crimson Text SemiBold"/>
              <a:cs typeface="Crimson Text SemiBold"/>
              <a:sym typeface="Crimson Text SemiBold"/>
            </a:endParaRPr>
          </a:p>
        </p:txBody>
      </p:sp>
      <p:pic>
        <p:nvPicPr>
          <p:cNvPr id="124" name="Google Shape;124;p20" title="Asset 2@15x.png"/>
          <p:cNvPicPr preferRelativeResize="0"/>
          <p:nvPr/>
        </p:nvPicPr>
        <p:blipFill rotWithShape="1">
          <a:blip r:embed="rId5">
            <a:alphaModFix/>
          </a:blip>
          <a:srcRect b="0" l="15541" r="0" t="-10"/>
          <a:stretch/>
        </p:blipFill>
        <p:spPr>
          <a:xfrm>
            <a:off x="-2886" y="249125"/>
            <a:ext cx="1632051" cy="14342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0"/>
          <p:cNvSpPr txBox="1"/>
          <p:nvPr>
            <p:ph idx="12" type="sldNum"/>
          </p:nvPr>
        </p:nvSpPr>
        <p:spPr>
          <a:xfrm>
            <a:off x="8499533" y="4703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>
                <a:solidFill>
                  <a:schemeClr val="lt1"/>
                </a:solidFill>
                <a:latin typeface="Crimson Text"/>
                <a:ea typeface="Crimson Text"/>
                <a:cs typeface="Crimson Text"/>
                <a:sym typeface="Crimson Text"/>
              </a:rPr>
              <a:t>‹#›</a:t>
            </a:fld>
            <a:endParaRPr b="1">
              <a:solidFill>
                <a:schemeClr val="lt1"/>
              </a:solidFill>
              <a:latin typeface="Crimson Text"/>
              <a:ea typeface="Crimson Text"/>
              <a:cs typeface="Crimson Text"/>
              <a:sym typeface="Crimson Text"/>
            </a:endParaRPr>
          </a:p>
        </p:txBody>
      </p:sp>
      <p:sp>
        <p:nvSpPr>
          <p:cNvPr id="126" name="Google Shape;126;p20"/>
          <p:cNvSpPr txBox="1"/>
          <p:nvPr/>
        </p:nvSpPr>
        <p:spPr>
          <a:xfrm>
            <a:off x="486850" y="1252069"/>
            <a:ext cx="5608200" cy="9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Business Objectives</a:t>
            </a:r>
            <a:endParaRPr sz="1600">
              <a:solidFill>
                <a:srgbClr val="434343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30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en" sz="9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Drive growth in visitation, overnight stays, and visitor spending, with a sharpened focus on attracting high-yield travelers, while maintaining momentum with established core audiences.</a:t>
            </a:r>
            <a:endParaRPr sz="1700">
              <a:solidFill>
                <a:srgbClr val="434343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27" name="Google Shape;127;p20"/>
          <p:cNvSpPr txBox="1"/>
          <p:nvPr/>
        </p:nvSpPr>
        <p:spPr>
          <a:xfrm>
            <a:off x="486850" y="2158000"/>
            <a:ext cx="5608200" cy="25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Marketing Objective</a:t>
            </a:r>
            <a:endParaRPr sz="1600">
              <a:solidFill>
                <a:srgbClr val="434343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Increase awareness, website engagement, and website actions:</a:t>
            </a:r>
            <a:endParaRPr sz="9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285750" lvl="0" marL="457200" rtl="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0D0C0A"/>
              </a:buClr>
              <a:buSzPts val="900"/>
              <a:buFont typeface="Open Sans Light"/>
              <a:buChar char="●"/>
            </a:pPr>
            <a:r>
              <a:rPr lang="en" sz="9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Continue to drive awareness amongst valuable audiences over volume. </a:t>
            </a:r>
            <a:endParaRPr sz="9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285750" lvl="0" marL="457200" rtl="0" algn="l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  <a:buClr>
                <a:srgbClr val="0D0C0A"/>
              </a:buClr>
              <a:buSzPts val="900"/>
              <a:buFont typeface="Open Sans Light"/>
              <a:buChar char="●"/>
            </a:pPr>
            <a:r>
              <a:rPr lang="en" sz="9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Capture engaged audiences to drive consideration to visit PEI.</a:t>
            </a:r>
            <a:endParaRPr sz="9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285750" lvl="0" marL="457200" rtl="0" algn="l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  <a:buClr>
                <a:srgbClr val="0D0C0A"/>
              </a:buClr>
              <a:buSzPts val="900"/>
              <a:buFont typeface="Open Sans Light"/>
              <a:buChar char="●"/>
            </a:pPr>
            <a:r>
              <a:rPr lang="en" sz="9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NHL partnership to remain a priority with paid campaign support.</a:t>
            </a:r>
            <a:endParaRPr sz="9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Target Markets</a:t>
            </a:r>
            <a:endParaRPr sz="900">
              <a:solidFill>
                <a:srgbClr val="434343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-285750" lvl="0" marL="457200" rtl="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0D0C0A"/>
              </a:buClr>
              <a:buSzPts val="900"/>
              <a:buFont typeface="Open Sans Light"/>
              <a:buChar char="●"/>
            </a:pPr>
            <a:r>
              <a:rPr lang="en" sz="9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Ontario</a:t>
            </a:r>
            <a:endParaRPr sz="9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285750" lvl="0" marL="457200" rtl="0" algn="l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  <a:buClr>
                <a:srgbClr val="0D0C0A"/>
              </a:buClr>
              <a:buSzPts val="900"/>
              <a:buFont typeface="Open Sans Light"/>
              <a:buChar char="●"/>
            </a:pPr>
            <a:r>
              <a:rPr lang="en" sz="9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Qu</a:t>
            </a:r>
            <a:r>
              <a:rPr lang="en" sz="9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é</a:t>
            </a:r>
            <a:r>
              <a:rPr lang="en" sz="9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bec</a:t>
            </a:r>
            <a:endParaRPr sz="9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285750" lvl="0" marL="457200" rtl="0" algn="l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  <a:buClr>
                <a:srgbClr val="0D0C0A"/>
              </a:buClr>
              <a:buSzPts val="900"/>
              <a:buFont typeface="Open Sans Light"/>
              <a:buChar char="●"/>
            </a:pPr>
            <a:r>
              <a:rPr lang="en" sz="9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Maritimes – New Brunswick &amp; Nova Scotia</a:t>
            </a:r>
            <a:endParaRPr sz="9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285750" lvl="0" marL="457200" rtl="0" algn="l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  <a:buClr>
                <a:srgbClr val="0D0C0A"/>
              </a:buClr>
              <a:buSzPts val="900"/>
              <a:buFont typeface="Open Sans Light"/>
              <a:buChar char="●"/>
            </a:pPr>
            <a:r>
              <a:rPr lang="en" sz="9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Alberta – Calgary &amp; Edmonton</a:t>
            </a:r>
            <a:endParaRPr sz="9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30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t/>
            </a:r>
            <a:endParaRPr sz="9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1"/>
          <p:cNvPicPr preferRelativeResize="0"/>
          <p:nvPr/>
        </p:nvPicPr>
        <p:blipFill rotWithShape="1">
          <a:blip r:embed="rId3">
            <a:alphaModFix/>
          </a:blip>
          <a:srcRect b="33102" l="5313" r="1638" t="-9235"/>
          <a:stretch/>
        </p:blipFill>
        <p:spPr>
          <a:xfrm>
            <a:off x="-2875" y="4588000"/>
            <a:ext cx="9189399" cy="55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1313" y="0"/>
            <a:ext cx="23526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1"/>
          <p:cNvSpPr txBox="1"/>
          <p:nvPr/>
        </p:nvSpPr>
        <p:spPr>
          <a:xfrm>
            <a:off x="451539" y="325314"/>
            <a:ext cx="6161400" cy="9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434343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rPr>
              <a:t>Target Audience</a:t>
            </a:r>
            <a:endParaRPr sz="4000">
              <a:solidFill>
                <a:srgbClr val="434343"/>
              </a:solidFill>
              <a:latin typeface="Crimson Text SemiBold"/>
              <a:ea typeface="Crimson Text SemiBold"/>
              <a:cs typeface="Crimson Text SemiBold"/>
              <a:sym typeface="Crimson Text SemiBold"/>
            </a:endParaRPr>
          </a:p>
        </p:txBody>
      </p:sp>
      <p:sp>
        <p:nvSpPr>
          <p:cNvPr id="135" name="Google Shape;135;p21"/>
          <p:cNvSpPr txBox="1"/>
          <p:nvPr/>
        </p:nvSpPr>
        <p:spPr>
          <a:xfrm>
            <a:off x="486850" y="1258075"/>
            <a:ext cx="5608200" cy="28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Primary Audiences</a:t>
            </a:r>
            <a:endParaRPr sz="9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D0C0A"/>
                </a:solidFill>
                <a:highlight>
                  <a:srgbClr val="D5E4F8"/>
                </a:highlight>
                <a:latin typeface="Open Sans SemiBold"/>
                <a:ea typeface="Open Sans SemiBold"/>
                <a:cs typeface="Open Sans SemiBold"/>
                <a:sym typeface="Open Sans SemiBold"/>
              </a:rPr>
              <a:t>The Purposeful Planners (+25)</a:t>
            </a:r>
            <a:endParaRPr sz="1100">
              <a:solidFill>
                <a:srgbClr val="0D0C0A"/>
              </a:solidFill>
              <a:highlight>
                <a:srgbClr val="D5E4F8"/>
              </a:highlight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Suburban and urban adults and families.</a:t>
            </a:r>
            <a:endParaRPr sz="9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285750" lvl="0" marL="457200" rtl="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0D0C0A"/>
              </a:buClr>
              <a:buSzPts val="900"/>
              <a:buFont typeface="Open Sans Light"/>
              <a:buChar char="●"/>
            </a:pPr>
            <a:r>
              <a:rPr lang="en" sz="9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Elite Explorers</a:t>
            </a:r>
            <a:endParaRPr sz="9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2857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D0C0A"/>
              </a:buClr>
              <a:buSzPts val="900"/>
              <a:buFont typeface="Open Sans Light"/>
              <a:buChar char="●"/>
            </a:pPr>
            <a:r>
              <a:rPr lang="en" sz="9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Upscale Families</a:t>
            </a:r>
            <a:endParaRPr sz="9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2857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D0C0A"/>
              </a:buClr>
              <a:buSzPts val="900"/>
              <a:buFont typeface="Open Sans Light"/>
              <a:buChar char="●"/>
            </a:pPr>
            <a:r>
              <a:rPr lang="en" sz="9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Independent Indulgents</a:t>
            </a:r>
            <a:endParaRPr sz="9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D0C0A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Ontario | Québec | Alberta | Nova Scotia | New Brunswick</a:t>
            </a:r>
            <a:endParaRPr sz="900">
              <a:solidFill>
                <a:srgbClr val="0D0C0A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D0C0A"/>
                </a:solidFill>
                <a:highlight>
                  <a:srgbClr val="D5E4F8"/>
                </a:highlight>
                <a:latin typeface="Open Sans SemiBold"/>
                <a:ea typeface="Open Sans SemiBold"/>
                <a:cs typeface="Open Sans SemiBold"/>
                <a:sym typeface="Open Sans SemiBold"/>
              </a:rPr>
              <a:t>The Nature Escapists (35-69)</a:t>
            </a:r>
            <a:endParaRPr sz="1100">
              <a:solidFill>
                <a:srgbClr val="0D0C0A"/>
              </a:solidFill>
              <a:highlight>
                <a:srgbClr val="D5E4F8"/>
              </a:highlight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D0C0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Amis Francophones with a strong connection to nature.</a:t>
            </a:r>
            <a:endParaRPr sz="900">
              <a:solidFill>
                <a:srgbClr val="0D0C0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D0C0A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Québec | New Brunswick</a:t>
            </a:r>
            <a:endParaRPr sz="900">
              <a:solidFill>
                <a:srgbClr val="0D0C0A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30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t/>
            </a:r>
            <a:endParaRPr sz="900">
              <a:solidFill>
                <a:srgbClr val="0D0C0A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136" name="Google Shape;136;p21" title="Asset 2@15x.png"/>
          <p:cNvPicPr preferRelativeResize="0"/>
          <p:nvPr/>
        </p:nvPicPr>
        <p:blipFill rotWithShape="1">
          <a:blip r:embed="rId5">
            <a:alphaModFix/>
          </a:blip>
          <a:srcRect b="0" l="15541" r="0" t="-10"/>
          <a:stretch/>
        </p:blipFill>
        <p:spPr>
          <a:xfrm>
            <a:off x="-2886" y="249125"/>
            <a:ext cx="1632051" cy="14342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 txBox="1"/>
          <p:nvPr>
            <p:ph idx="12" type="sldNum"/>
          </p:nvPr>
        </p:nvSpPr>
        <p:spPr>
          <a:xfrm>
            <a:off x="8499533" y="4703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>
                <a:solidFill>
                  <a:schemeClr val="lt1"/>
                </a:solidFill>
                <a:latin typeface="Crimson Text"/>
                <a:ea typeface="Crimson Text"/>
                <a:cs typeface="Crimson Text"/>
                <a:sym typeface="Crimson Text"/>
              </a:rPr>
              <a:t>‹#›</a:t>
            </a:fld>
            <a:endParaRPr b="1">
              <a:solidFill>
                <a:schemeClr val="lt1"/>
              </a:solidFill>
              <a:latin typeface="Crimson Text"/>
              <a:ea typeface="Crimson Text"/>
              <a:cs typeface="Crimson Text"/>
              <a:sym typeface="Crimson Tex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